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71" r:id="rId3"/>
    <p:sldId id="370" r:id="rId4"/>
    <p:sldId id="409" r:id="rId5"/>
    <p:sldId id="418" r:id="rId6"/>
    <p:sldId id="302" r:id="rId7"/>
    <p:sldId id="303" r:id="rId8"/>
    <p:sldId id="338" r:id="rId9"/>
    <p:sldId id="339" r:id="rId10"/>
    <p:sldId id="304" r:id="rId11"/>
    <p:sldId id="340" r:id="rId12"/>
    <p:sldId id="341" r:id="rId13"/>
    <p:sldId id="323" r:id="rId14"/>
    <p:sldId id="305" r:id="rId15"/>
    <p:sldId id="322" r:id="rId16"/>
    <p:sldId id="342" r:id="rId17"/>
    <p:sldId id="324" r:id="rId18"/>
    <p:sldId id="325" r:id="rId19"/>
    <p:sldId id="330" r:id="rId20"/>
    <p:sldId id="326" r:id="rId21"/>
    <p:sldId id="329" r:id="rId22"/>
    <p:sldId id="328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266" r:id="rId31"/>
    <p:sldId id="349" r:id="rId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A53"/>
    <a:srgbClr val="25D9E6"/>
    <a:srgbClr val="14D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320" y="6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C53A3-4FC8-426D-91A9-488DA0AB378F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7D330-D86C-4065-841C-35D83B0350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460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f0750a1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ef0750a18_0_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32" tIns="99032" rIns="99032" bIns="9903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Falar sobre produtividade da indústria ( onde a Digitrol pode ajudar ), ou formas de reduzir os custos na indústria ( como podemos ajudar a indústria 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f1a86447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ef1a86447_0_9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spcFirstLastPara="1" wrap="square" lIns="99032" tIns="99032" rIns="99032" bIns="9903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D74B9-246D-4AC7-8BF6-80ED0922C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D23844-8212-44DA-B007-2265BA48E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13DDFB-B9D2-4835-A9F5-EFA93346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3EDF50-6ADC-4F9A-BDC1-B76E03CC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8C92E8-2703-478B-A20E-BC227E882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90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E0DF6-E0D7-4A31-A9C0-7BAF8AA6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7E9BA0-683F-4956-AC1D-7B2C25C32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F27601-E375-4868-AE22-A35AFF8B2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A5034-D6E4-48FC-BEF5-854B239FD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A01739-E7A4-41D4-80ED-AEDF1170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6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26988-B600-4FF6-81DF-AE6D09A4C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5808C7-7C0C-4091-BB8F-DC2D96D6B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3348B2-B764-4E8D-9C0D-DFA1690D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1C7106-0519-4531-BC2C-B4C0E36C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2A3197-0D9E-4FDC-B4E2-EF4B1E2C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07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B08D3-2297-4CC9-8F9A-1D3318F0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9ED9E0-A860-4C50-B2D0-FE2F41AC2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29E4EB-CDC7-4B5F-8BFD-5B202A45F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8A63560-E1F1-45C0-A0EF-BE1AE69D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492487-7117-4D20-9EF8-03713BF3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728491-E52C-4260-8363-45BF7B05D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99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CAFBC-6266-4D9D-93F9-258C156C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725B37-FA8E-4462-93EE-11B557717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6513A92-7446-459A-BDA3-14BB9DF1C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2913B8-C71D-4809-9C41-506590D13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C37EB1-8B26-4E90-A138-9E272BE27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8A17FAF-1F00-43D7-87E9-764B3D387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22FBF9-C95B-406F-94F2-C197E792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98605B1-B7DF-4FE5-ABB8-6957F38E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F8430-55CD-450B-B807-0CCC2D68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29D5DCE-C5BC-45C6-A9C6-2EAB79B0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AB1983-42C7-4C5F-8289-B2891CB6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4C1DB4-D56D-4C73-ADED-1B927035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71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4E233D6-2E5C-40DC-80B1-17372FDF5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D32B94-2D68-402C-8D5A-69ED3B277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65EA99-E792-4780-9BA5-C5FC04B7E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753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62D21D-01CE-4F78-8FE7-3129BF18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E065CD-B441-4C8F-B90A-8BA716DCC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05311FA-3297-4325-AA63-F0BC18859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E20AFA1-E562-415D-8251-DDE5F9E8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A35DAA-A3DB-4C1D-AAE6-F57E7B85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C0A544-764E-4F38-A1F9-D4D5C85A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88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1EDF2-C4E3-41D5-903C-51A14A9EB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C281EF3-8366-4DB7-A8D9-B7E4FF20E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D2C5C4C-7B52-45C2-86B9-F51BB6232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2DD865-80FD-4EBD-BADC-7979AC74B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89E59F-1C6B-4A47-B970-12387EC4F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3A125D-1ABA-49F1-A744-978CD7C0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8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80807-0A52-4B0D-B014-44BD95D1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79B043-D939-4DF4-967C-A0CF97511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F7CC8D-BF70-4338-B886-0F3B50346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1B0EF6-FB6A-4005-ADFB-604347356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ACED92-5A6A-429C-8D62-7BEE83AB9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A59683-8E54-4EF4-8483-8292A9CF4E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648421-6436-4737-9FFB-D901A4B56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023E98-3297-447A-8933-22D739C0F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5492D3-BD63-47DA-B325-79DA7657B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29FA47-D999-4B03-A87C-B750A1E4B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08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ção - Logo" type="secHead">
  <p:cSld name="Introdução - Log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t="33774" b="33761"/>
          <a:stretch/>
        </p:blipFill>
        <p:spPr>
          <a:xfrm>
            <a:off x="955700" y="4255477"/>
            <a:ext cx="10363432" cy="18639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210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">
  <p:cSld name="Em branco 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1497104" y="245994"/>
            <a:ext cx="10255625" cy="111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D6E4"/>
              </a:buClr>
              <a:buSzPts val="6000"/>
              <a:buNone/>
              <a:defRPr sz="8000">
                <a:solidFill>
                  <a:srgbClr val="14D6E4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pic>
        <p:nvPicPr>
          <p:cNvPr id="84" name="Google Shape;84;p15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02516" y="-1497239"/>
            <a:ext cx="5405031" cy="29944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4E11A8-2FE5-4F6B-A170-0C54EA720F76}"/>
              </a:ext>
            </a:extLst>
          </p:cNvPr>
          <p:cNvSpPr/>
          <p:nvPr userDrawn="1"/>
        </p:nvSpPr>
        <p:spPr>
          <a:xfrm>
            <a:off x="403403" y="1389524"/>
            <a:ext cx="11592000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oogle Shape;84;p15">
            <a:extLst>
              <a:ext uri="{FF2B5EF4-FFF2-40B4-BE49-F238E27FC236}">
                <a16:creationId xmlns:a16="http://schemas.microsoft.com/office/drawing/2014/main" id="{48096EC2-8E72-482E-9567-C3BB3E89E86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02517" y="5360761"/>
            <a:ext cx="5405031" cy="2994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856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 1">
  <p:cSld name="Em branco 1 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467" y="-14100"/>
            <a:ext cx="12257200" cy="3117200"/>
          </a:xfrm>
          <a:prstGeom prst="rect">
            <a:avLst/>
          </a:prstGeom>
          <a:solidFill>
            <a:srgbClr val="062A5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39133" y="2829834"/>
            <a:ext cx="7736832" cy="428633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3238200" y="1761033"/>
            <a:ext cx="7494400" cy="111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D6E4"/>
              </a:buClr>
              <a:buSzPts val="6000"/>
              <a:buNone/>
              <a:defRPr sz="8000">
                <a:solidFill>
                  <a:srgbClr val="14D6E4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5041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06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 hasCustomPrompt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Clr>
                <a:srgbClr val="062A53"/>
              </a:buClr>
              <a:buSzPts val="1200"/>
              <a:buChar char="○"/>
              <a:defRPr sz="1600" b="1">
                <a:solidFill>
                  <a:srgbClr val="062A53"/>
                </a:solidFill>
              </a:defRPr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 hasCustomPrompt="1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Clr>
                <a:srgbClr val="062A53"/>
              </a:buClr>
              <a:buSzPts val="1200"/>
              <a:buChar char="○"/>
              <a:defRPr sz="1600" b="1">
                <a:solidFill>
                  <a:srgbClr val="062A53"/>
                </a:solidFill>
              </a:defRPr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40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167" y="0"/>
            <a:ext cx="5648800" cy="6858000"/>
          </a:xfrm>
          <a:prstGeom prst="rect">
            <a:avLst/>
          </a:prstGeom>
          <a:solidFill>
            <a:srgbClr val="062A5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5" name="Google Shape;75;p14"/>
          <p:cNvSpPr/>
          <p:nvPr/>
        </p:nvSpPr>
        <p:spPr>
          <a:xfrm>
            <a:off x="133" y="-5900"/>
            <a:ext cx="5648800" cy="4177200"/>
          </a:xfrm>
          <a:prstGeom prst="rect">
            <a:avLst/>
          </a:prstGeom>
          <a:solidFill>
            <a:srgbClr val="14D6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-784899" y="-68234"/>
            <a:ext cx="12813100" cy="709866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/>
          <p:nvPr/>
        </p:nvSpPr>
        <p:spPr>
          <a:xfrm>
            <a:off x="4090267" y="1852000"/>
            <a:ext cx="3229600" cy="3229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4"/>
          <p:cNvSpPr txBox="1">
            <a:spLocks noGrp="1"/>
          </p:cNvSpPr>
          <p:nvPr>
            <p:ph type="title"/>
          </p:nvPr>
        </p:nvSpPr>
        <p:spPr>
          <a:xfrm>
            <a:off x="5778200" y="1354633"/>
            <a:ext cx="7494400" cy="111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D6E4"/>
              </a:buClr>
              <a:buSzPts val="6000"/>
              <a:buNone/>
              <a:defRPr sz="8000">
                <a:solidFill>
                  <a:srgbClr val="14D6E4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710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E654F4-F87D-41ED-A8F5-640331E6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F4D0CC-74E0-475D-A1F5-40B9E72C1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A9939F-0F0B-474B-8781-384AB14D0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3A4F-3F67-4508-AA7B-CBDAFA027BD9}" type="datetimeFigureOut">
              <a:rPr lang="pt-BR" smtClean="0"/>
              <a:t>02/05/2024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DB8DFE-8CFB-4A71-BAA2-2915EF6A8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B481C4-07FB-4506-82E4-AE20D0485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7251C-296D-4EC5-B8EC-0743D28B74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61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5B2ADEA-C778-427F-B619-DA58927C8550}"/>
              </a:ext>
            </a:extLst>
          </p:cNvPr>
          <p:cNvSpPr txBox="1"/>
          <p:nvPr/>
        </p:nvSpPr>
        <p:spPr>
          <a:xfrm>
            <a:off x="175492" y="711522"/>
            <a:ext cx="11804072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err="1">
                <a:solidFill>
                  <a:srgbClr val="062A53"/>
                </a:solidFill>
                <a:latin typeface="+mj-lt"/>
              </a:rPr>
              <a:t>Macromedidores</a:t>
            </a:r>
            <a:r>
              <a:rPr lang="pt-BR" sz="4800" dirty="0">
                <a:solidFill>
                  <a:srgbClr val="062A53"/>
                </a:solidFill>
                <a:latin typeface="+mj-lt"/>
              </a:rPr>
              <a:t> de vazão para </a:t>
            </a:r>
            <a:br>
              <a:rPr lang="pt-BR" sz="4800" dirty="0">
                <a:solidFill>
                  <a:srgbClr val="062A53"/>
                </a:solidFill>
                <a:latin typeface="+mj-lt"/>
              </a:rPr>
            </a:br>
            <a:r>
              <a:rPr lang="pt-BR" sz="4800" dirty="0">
                <a:solidFill>
                  <a:srgbClr val="062A53"/>
                </a:solidFill>
                <a:latin typeface="+mj-lt"/>
              </a:rPr>
              <a:t>tarifação e comercialização – </a:t>
            </a:r>
            <a:br>
              <a:rPr lang="pt-BR" sz="4800" dirty="0">
                <a:solidFill>
                  <a:srgbClr val="062A53"/>
                </a:solidFill>
                <a:latin typeface="+mj-lt"/>
              </a:rPr>
            </a:br>
            <a:r>
              <a:rPr lang="pt-BR" sz="4800" dirty="0">
                <a:solidFill>
                  <a:srgbClr val="062A53"/>
                </a:solidFill>
                <a:latin typeface="+mj-lt"/>
              </a:rPr>
              <a:t>foco na redução das perdas </a:t>
            </a:r>
            <a:r>
              <a:rPr lang="pt-BR" sz="4800" i="1" dirty="0">
                <a:solidFill>
                  <a:srgbClr val="062A53"/>
                </a:solidFill>
                <a:latin typeface="+mj-lt"/>
              </a:rPr>
              <a:t>aparentes</a:t>
            </a:r>
            <a:endParaRPr lang="en-US" sz="4800" i="1" dirty="0">
              <a:solidFill>
                <a:srgbClr val="062A53"/>
              </a:solidFill>
              <a:latin typeface="+mj-lt"/>
            </a:endParaRPr>
          </a:p>
          <a:p>
            <a:pPr algn="ctr"/>
            <a:endParaRPr lang="en-US" sz="1500" dirty="0">
              <a:solidFill>
                <a:srgbClr val="062A53"/>
              </a:solidFill>
              <a:latin typeface="+mj-lt"/>
            </a:endParaRPr>
          </a:p>
          <a:p>
            <a:pPr algn="ctr"/>
            <a:endParaRPr lang="en-US" sz="3000" dirty="0">
              <a:solidFill>
                <a:srgbClr val="062A53"/>
              </a:solidFill>
              <a:latin typeface="+mj-lt"/>
            </a:endParaRPr>
          </a:p>
          <a:p>
            <a:pPr algn="ctr"/>
            <a:r>
              <a:rPr lang="en-US" sz="4000" dirty="0">
                <a:solidFill>
                  <a:srgbClr val="062A53"/>
                </a:solidFill>
                <a:latin typeface="+mj-lt"/>
              </a:rPr>
              <a:t>Paulo </a:t>
            </a:r>
            <a:r>
              <a:rPr lang="en-US" sz="4000" dirty="0" err="1">
                <a:solidFill>
                  <a:srgbClr val="062A53"/>
                </a:solidFill>
                <a:latin typeface="+mj-lt"/>
              </a:rPr>
              <a:t>Fracasso</a:t>
            </a:r>
            <a:r>
              <a:rPr lang="en-US" sz="4000" dirty="0">
                <a:solidFill>
                  <a:srgbClr val="062A53"/>
                </a:solidFill>
                <a:latin typeface="+mj-lt"/>
              </a:rPr>
              <a:t>, Dr.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33070" y="2077480"/>
            <a:ext cx="4878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400" dirty="0"/>
              <a:t>Fundada em 1984, a Digitrol tem como foco atender seus clientes com excelência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58589" y="365773"/>
            <a:ext cx="623047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67" b="1">
                <a:solidFill>
                  <a:srgbClr val="14D6E4"/>
                </a:solidFill>
              </a:rPr>
              <a:t>Reinventando o Futuro, </a:t>
            </a:r>
          </a:p>
          <a:p>
            <a:r>
              <a:rPr lang="pt-BR" sz="2667" b="1" dirty="0"/>
              <a:t>Ajudando clientes a produzir melhor</a:t>
            </a:r>
            <a:r>
              <a:rPr lang="pt-BR" sz="2667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59545" y="4009688"/>
            <a:ext cx="62304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Digitrol possui 75 funcionários e mais de 20 canais de vendas externas distribuídos no território Brasileiro.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Estamos localizados na cidade de São Paulo, com área industrial de 2.500 m² e área  administrativa de 500 m².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55" y="-10975"/>
            <a:ext cx="5141844" cy="6868976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4E49357A-7344-BDC8-1FAF-8DE652B6AC61}"/>
              </a:ext>
            </a:extLst>
          </p:cNvPr>
          <p:cNvGrpSpPr/>
          <p:nvPr/>
        </p:nvGrpSpPr>
        <p:grpSpPr>
          <a:xfrm>
            <a:off x="7541929" y="4933017"/>
            <a:ext cx="1728000" cy="1680000"/>
            <a:chOff x="5434571" y="3627763"/>
            <a:chExt cx="1296000" cy="1260000"/>
          </a:xfrm>
        </p:grpSpPr>
        <p:sp>
          <p:nvSpPr>
            <p:cNvPr id="6" name="Estrela: 10 Pontas 5">
              <a:extLst>
                <a:ext uri="{FF2B5EF4-FFF2-40B4-BE49-F238E27FC236}">
                  <a16:creationId xmlns:a16="http://schemas.microsoft.com/office/drawing/2014/main" id="{9B4CB579-00AC-555E-77F8-CFB7376CD220}"/>
                </a:ext>
              </a:extLst>
            </p:cNvPr>
            <p:cNvSpPr/>
            <p:nvPr/>
          </p:nvSpPr>
          <p:spPr>
            <a:xfrm>
              <a:off x="5434571" y="3627763"/>
              <a:ext cx="1296000" cy="1260000"/>
            </a:xfrm>
            <a:prstGeom prst="star10">
              <a:avLst>
                <a:gd name="adj" fmla="val 38806"/>
                <a:gd name="hf" fmla="val 105146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br>
                <a:rPr lang="pt-BR" sz="2267" b="1" dirty="0"/>
              </a:br>
              <a:endParaRPr lang="pt-BR" sz="2267" b="1" dirty="0"/>
            </a:p>
          </p:txBody>
        </p:sp>
        <p:sp>
          <p:nvSpPr>
            <p:cNvPr id="7" name="Estrela: 10 Pontas 6">
              <a:extLst>
                <a:ext uri="{FF2B5EF4-FFF2-40B4-BE49-F238E27FC236}">
                  <a16:creationId xmlns:a16="http://schemas.microsoft.com/office/drawing/2014/main" id="{9871CE6E-FEBD-C32E-D005-D822250C6FA3}"/>
                </a:ext>
              </a:extLst>
            </p:cNvPr>
            <p:cNvSpPr/>
            <p:nvPr/>
          </p:nvSpPr>
          <p:spPr>
            <a:xfrm>
              <a:off x="5506571" y="3699763"/>
              <a:ext cx="1152000" cy="1116000"/>
            </a:xfrm>
            <a:prstGeom prst="star10">
              <a:avLst>
                <a:gd name="adj" fmla="val 38806"/>
                <a:gd name="hf" fmla="val 105146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2267" b="1" dirty="0"/>
                <a:t>40</a:t>
              </a:r>
              <a:br>
                <a:rPr lang="pt-BR" sz="2267" b="1" dirty="0"/>
              </a:br>
              <a:r>
                <a:rPr lang="pt-BR" sz="2267" b="1" dirty="0"/>
                <a:t>anos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/>
          <p:nvPr/>
        </p:nvPicPr>
        <p:blipFill rotWithShape="1">
          <a:blip r:embed="rId2"/>
          <a:srcRect r="13602"/>
          <a:stretch>
            <a:fillRect/>
          </a:stretch>
        </p:blipFill>
        <p:spPr>
          <a:xfrm>
            <a:off x="4234609" y="4149105"/>
            <a:ext cx="3696000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34" name="Imagem 33"/>
          <p:cNvPicPr/>
          <p:nvPr/>
        </p:nvPicPr>
        <p:blipFill rotWithShape="1">
          <a:blip r:embed="rId3"/>
          <a:srcRect l="8889" r="9509"/>
          <a:stretch>
            <a:fillRect/>
          </a:stretch>
        </p:blipFill>
        <p:spPr>
          <a:xfrm>
            <a:off x="285083" y="4171167"/>
            <a:ext cx="3696000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32" name="Imagem 31"/>
          <p:cNvPicPr>
            <a:picLocks noChangeAspect="1"/>
          </p:cNvPicPr>
          <p:nvPr/>
        </p:nvPicPr>
        <p:blipFill rotWithShape="1">
          <a:blip r:embed="rId4"/>
          <a:srcRect l="8403"/>
          <a:stretch>
            <a:fillRect/>
          </a:stretch>
        </p:blipFill>
        <p:spPr>
          <a:xfrm>
            <a:off x="8310283" y="1414397"/>
            <a:ext cx="3696000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5"/>
          <a:srcRect l="6920" t="20229" b="15075"/>
          <a:stretch>
            <a:fillRect/>
          </a:stretch>
        </p:blipFill>
        <p:spPr>
          <a:xfrm>
            <a:off x="222797" y="1436255"/>
            <a:ext cx="7714628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5" name="Retângulo 4"/>
          <p:cNvSpPr/>
          <p:nvPr/>
        </p:nvSpPr>
        <p:spPr>
          <a:xfrm>
            <a:off x="-1" y="1"/>
            <a:ext cx="12192001" cy="1166191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b="1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8489977" y="3493945"/>
            <a:ext cx="3441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Departamento de Vendas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8210921" y="4171167"/>
            <a:ext cx="3696001" cy="2541616"/>
            <a:chOff x="6043193" y="3112850"/>
            <a:chExt cx="2850874" cy="1939806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6"/>
            <a:srcRect l="3238" t="-1998" r="10333" b="558"/>
            <a:stretch>
              <a:fillRect/>
            </a:stretch>
          </p:blipFill>
          <p:spPr>
            <a:xfrm>
              <a:off x="6043193" y="3112850"/>
              <a:ext cx="2850874" cy="1904991"/>
            </a:xfrm>
            <a:prstGeom prst="roundRect">
              <a:avLst>
                <a:gd name="adj" fmla="val 1071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31" name="CaixaDeTexto 30"/>
            <p:cNvSpPr txBox="1"/>
            <p:nvPr/>
          </p:nvSpPr>
          <p:spPr>
            <a:xfrm>
              <a:off x="6511468" y="4700305"/>
              <a:ext cx="2157031" cy="3523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Sala de </a:t>
              </a:r>
              <a:r>
                <a:rPr lang="pt-BR" sz="2400" b="1" dirty="0">
                  <a:solidFill>
                    <a:schemeClr val="bg1"/>
                  </a:solidFill>
                </a:rPr>
                <a:t>Treinamento</a:t>
              </a:r>
            </a:p>
          </p:txBody>
        </p:sp>
      </p:grpSp>
      <p:sp>
        <p:nvSpPr>
          <p:cNvPr id="25" name="CaixaDeTexto 24"/>
          <p:cNvSpPr txBox="1"/>
          <p:nvPr/>
        </p:nvSpPr>
        <p:spPr>
          <a:xfrm>
            <a:off x="5063901" y="6234633"/>
            <a:ext cx="2342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>
                <a:solidFill>
                  <a:schemeClr val="bg1"/>
                </a:solidFill>
              </a:rPr>
              <a:t>Sala de Reuniões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829916" y="6264684"/>
            <a:ext cx="2825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Estoque de </a:t>
            </a:r>
            <a:r>
              <a:rPr lang="pt-BR" sz="2400" b="1" dirty="0">
                <a:solidFill>
                  <a:schemeClr val="bg1"/>
                </a:solidFill>
              </a:rPr>
              <a:t>Produtos</a:t>
            </a:r>
          </a:p>
        </p:txBody>
      </p:sp>
      <p:pic>
        <p:nvPicPr>
          <p:cNvPr id="36" name="Imagem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874" y="1"/>
            <a:ext cx="2015919" cy="1121761"/>
          </a:xfrm>
          <a:prstGeom prst="rect">
            <a:avLst/>
          </a:prstGeom>
        </p:spPr>
      </p:pic>
      <p:sp>
        <p:nvSpPr>
          <p:cNvPr id="39" name="Google Shape;105;p19"/>
          <p:cNvSpPr txBox="1">
            <a:spLocks noGrp="1"/>
          </p:cNvSpPr>
          <p:nvPr>
            <p:ph type="title"/>
          </p:nvPr>
        </p:nvSpPr>
        <p:spPr>
          <a:xfrm>
            <a:off x="4709580" y="307067"/>
            <a:ext cx="7239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/>
            <a:r>
              <a:rPr lang="pt-BR" sz="3733"/>
              <a:t>Nossas instalações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1"/>
            <a:ext cx="12192001" cy="1166191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b="1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grpSp>
        <p:nvGrpSpPr>
          <p:cNvPr id="11" name="Agrupar 10"/>
          <p:cNvGrpSpPr/>
          <p:nvPr/>
        </p:nvGrpSpPr>
        <p:grpSpPr>
          <a:xfrm>
            <a:off x="8298475" y="1505437"/>
            <a:ext cx="3696000" cy="2554558"/>
            <a:chOff x="144248" y="3112851"/>
            <a:chExt cx="2857668" cy="1950434"/>
          </a:xfrm>
        </p:grpSpPr>
        <p:sp>
          <p:nvSpPr>
            <p:cNvPr id="23" name="CaixaDeTexto 22"/>
            <p:cNvSpPr txBox="1"/>
            <p:nvPr/>
          </p:nvSpPr>
          <p:spPr>
            <a:xfrm>
              <a:off x="432255" y="4710799"/>
              <a:ext cx="2400535" cy="352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Plastic resin laboratory</a:t>
              </a:r>
            </a:p>
          </p:txBody>
        </p:sp>
        <p:pic>
          <p:nvPicPr>
            <p:cNvPr id="12" name="Picture 4" descr="Y:\TRANSFERENCIA\Fotos Digitrol\DIGITROL fev  2016 reduzidas - Copy\IMG_3441 (Cópia).JP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44248" y="3112851"/>
              <a:ext cx="2857668" cy="19057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9" name="CaixaDeTexto 28"/>
          <p:cNvSpPr txBox="1"/>
          <p:nvPr/>
        </p:nvSpPr>
        <p:spPr>
          <a:xfrm>
            <a:off x="5044414" y="6268798"/>
            <a:ext cx="2464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Sales Department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070064" y="6256849"/>
            <a:ext cx="1985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Service center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9336832" y="6265294"/>
            <a:ext cx="1881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Remote seals</a:t>
            </a:r>
          </a:p>
        </p:txBody>
      </p:sp>
      <p:pic>
        <p:nvPicPr>
          <p:cNvPr id="20" name="Picture 2" descr="Y:\TRANSFERENCIA\Marco- Luciana\Nova pasta\DSC0233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37931" y="1505435"/>
            <a:ext cx="3696003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5"/>
          <a:srcRect l="6223" r="10484"/>
          <a:stretch>
            <a:fillRect/>
          </a:stretch>
        </p:blipFill>
        <p:spPr>
          <a:xfrm>
            <a:off x="8298475" y="4183167"/>
            <a:ext cx="3696000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grpSp>
        <p:nvGrpSpPr>
          <p:cNvPr id="2" name="Agrupar 1"/>
          <p:cNvGrpSpPr/>
          <p:nvPr/>
        </p:nvGrpSpPr>
        <p:grpSpPr>
          <a:xfrm>
            <a:off x="4239981" y="4182408"/>
            <a:ext cx="3695999" cy="2536104"/>
            <a:chOff x="3133955" y="1135020"/>
            <a:chExt cx="2801699" cy="1902078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6"/>
            <a:srcRect l="15840"/>
            <a:stretch>
              <a:fillRect/>
            </a:stretch>
          </p:blipFill>
          <p:spPr>
            <a:xfrm>
              <a:off x="3133955" y="1135020"/>
              <a:ext cx="2801699" cy="18725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0" endPos="28000" dist="5000" dir="5400000" sy="-100000" algn="bl" rotWithShape="0"/>
            </a:effectLst>
          </p:spPr>
        </p:pic>
        <p:sp>
          <p:nvSpPr>
            <p:cNvPr id="13" name="CaixaDeTexto 12"/>
            <p:cNvSpPr txBox="1"/>
            <p:nvPr/>
          </p:nvSpPr>
          <p:spPr>
            <a:xfrm>
              <a:off x="3357392" y="2690849"/>
              <a:ext cx="2349630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bg1"/>
                  </a:solidFill>
                </a:rPr>
                <a:t>Fabricação e Usinagem</a:t>
              </a:r>
            </a:p>
          </p:txBody>
        </p:sp>
      </p:grpSp>
      <p:pic>
        <p:nvPicPr>
          <p:cNvPr id="24" name="Imagem 23"/>
          <p:cNvPicPr/>
          <p:nvPr/>
        </p:nvPicPr>
        <p:blipFill rotWithShape="1">
          <a:blip r:embed="rId7"/>
          <a:srcRect l="7280"/>
          <a:stretch>
            <a:fillRect/>
          </a:stretch>
        </p:blipFill>
        <p:spPr>
          <a:xfrm>
            <a:off x="177389" y="4183167"/>
            <a:ext cx="3696000" cy="24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grpSp>
        <p:nvGrpSpPr>
          <p:cNvPr id="10" name="Agrupar 9"/>
          <p:cNvGrpSpPr/>
          <p:nvPr/>
        </p:nvGrpSpPr>
        <p:grpSpPr>
          <a:xfrm>
            <a:off x="177390" y="1513361"/>
            <a:ext cx="3696006" cy="2580514"/>
            <a:chOff x="213730" y="1135020"/>
            <a:chExt cx="2788185" cy="1957635"/>
          </a:xfrm>
        </p:grpSpPr>
        <p:pic>
          <p:nvPicPr>
            <p:cNvPr id="18" name="Picture 2" descr="C:\Documents and Settings\MARCO.ANTONIO.DIGITROL\Desktop\Marco- Luciana\Lab\DSC03451.1.JP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730" y="1135020"/>
              <a:ext cx="2788185" cy="18935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>
                <a:schemeClr val="bg1"/>
              </a:glow>
            </a:effectLst>
          </p:spPr>
        </p:pic>
        <p:sp>
          <p:nvSpPr>
            <p:cNvPr id="17" name="CaixaDeTexto 16"/>
            <p:cNvSpPr txBox="1"/>
            <p:nvPr/>
          </p:nvSpPr>
          <p:spPr>
            <a:xfrm>
              <a:off x="402706" y="2462242"/>
              <a:ext cx="2420088" cy="630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bg1"/>
                  </a:solidFill>
                </a:rPr>
                <a:t>Laboratório Acreditado </a:t>
              </a:r>
            </a:p>
            <a:p>
              <a:pPr algn="ctr"/>
              <a:r>
                <a:rPr lang="pt-BR" sz="2400" b="1" dirty="0">
                  <a:solidFill>
                    <a:schemeClr val="bg1"/>
                  </a:solidFill>
                </a:rPr>
                <a:t>de Vazão</a:t>
              </a:r>
            </a:p>
          </p:txBody>
        </p:sp>
      </p:grpSp>
      <p:pic>
        <p:nvPicPr>
          <p:cNvPr id="30" name="Imagem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874" y="1"/>
            <a:ext cx="2015919" cy="112176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6954" y="6253862"/>
            <a:ext cx="2551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Centro de Serviços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286808" y="6264372"/>
            <a:ext cx="2051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Selos Remotos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746883" y="3252093"/>
            <a:ext cx="3158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Laboratório de Resinas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Plásticas</a:t>
            </a:r>
          </a:p>
        </p:txBody>
      </p:sp>
      <p:sp>
        <p:nvSpPr>
          <p:cNvPr id="8" name="Google Shape;105;p19"/>
          <p:cNvSpPr txBox="1">
            <a:spLocks noGrp="1"/>
          </p:cNvSpPr>
          <p:nvPr>
            <p:ph type="title"/>
          </p:nvPr>
        </p:nvSpPr>
        <p:spPr>
          <a:xfrm>
            <a:off x="4709584" y="306918"/>
            <a:ext cx="7239000" cy="76411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/>
            <a:r>
              <a:rPr lang="pt-BR" sz="3733"/>
              <a:t>Nossas instalações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513778" y="3248803"/>
            <a:ext cx="3208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Laboratório Acreditado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de Pressão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-1" y="-1"/>
            <a:ext cx="12192001" cy="36148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b="1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354050" y="2506008"/>
            <a:ext cx="5591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Diâmetros: DN50 a DN300</a:t>
            </a:r>
          </a:p>
          <a:p>
            <a:r>
              <a:rPr lang="pt-B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IoT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 embarcado  (</a:t>
            </a:r>
            <a:r>
              <a:rPr lang="pt-B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LoraWAN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, </a:t>
            </a:r>
            <a:r>
              <a:rPr lang="pt-B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SigFox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, NB </a:t>
            </a:r>
            <a:r>
              <a:rPr lang="pt-B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IoT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)</a:t>
            </a:r>
          </a:p>
          <a:p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charset="0"/>
                <a:cs typeface="Open Sans" panose="020B0606030504020204" charset="0"/>
              </a:rPr>
              <a:t>Configuração por meio de celular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096001" y="556126"/>
            <a:ext cx="563412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67" b="1" dirty="0">
                <a:solidFill>
                  <a:srgbClr val="14D6E4"/>
                </a:solidFill>
              </a:rPr>
              <a:t>Medidor de vazão</a:t>
            </a:r>
          </a:p>
          <a:p>
            <a:pPr algn="ctr"/>
            <a:r>
              <a:rPr lang="pt-BR" sz="2667" b="1" dirty="0">
                <a:solidFill>
                  <a:schemeClr val="bg1"/>
                </a:solidFill>
              </a:rPr>
              <a:t>ultrassônico para água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74" y="1"/>
            <a:ext cx="2015919" cy="112176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20" b="95991" l="34662" r="62923">
                        <a14:foregroundMark x1="42995" y1="25708" x2="42995" y2="25708"/>
                        <a14:foregroundMark x1="43418" y1="21698" x2="43418" y2="21698"/>
                        <a14:foregroundMark x1="42814" y1="18632" x2="42814" y2="18632"/>
                        <a14:foregroundMark x1="44384" y1="17807" x2="44384" y2="17807"/>
                        <a14:foregroundMark x1="47222" y1="20991" x2="47222" y2="20991"/>
                        <a14:foregroundMark x1="46196" y1="25354" x2="46196" y2="25354"/>
                        <a14:foregroundMark x1="43961" y1="29127" x2="43961" y2="29127"/>
                        <a14:foregroundMark x1="41546" y1="32429" x2="41546" y2="32429"/>
                        <a14:foregroundMark x1="39493" y1="34552" x2="39493" y2="34552"/>
                        <a14:foregroundMark x1="37923" y1="30425" x2="37923" y2="30425"/>
                        <a14:foregroundMark x1="37500" y1="22995" x2="37500" y2="22995"/>
                        <a14:foregroundMark x1="47645" y1="44811" x2="47645" y2="44811"/>
                        <a14:foregroundMark x1="49336" y1="77594" x2="49336" y2="77594"/>
                        <a14:foregroundMark x1="52234" y1="79717" x2="52234" y2="79717"/>
                        <a14:foregroundMark x1="54469" y1="72288" x2="54469" y2="72288"/>
                        <a14:foregroundMark x1="58092" y1="69929" x2="58092" y2="69929"/>
                        <a14:foregroundMark x1="56824" y1="68042" x2="56824" y2="68042"/>
                        <a14:foregroundMark x1="57126" y1="67335" x2="57126" y2="67335"/>
                        <a14:foregroundMark x1="58394" y1="66627" x2="58394" y2="66627"/>
                        <a14:foregroundMark x1="62198" y1="69811" x2="62198" y2="69811"/>
                        <a14:foregroundMark x1="63043" y1="72877" x2="63043" y2="72877"/>
                        <a14:foregroundMark x1="56643" y1="92571" x2="56643" y2="92571"/>
                        <a14:foregroundMark x1="54348" y1="96462" x2="54348" y2="96462"/>
                        <a14:foregroundMark x1="35447" y1="72288" x2="35447" y2="72288"/>
                        <a14:foregroundMark x1="34722" y1="75236" x2="34722" y2="75236"/>
                        <a14:foregroundMark x1="36413" y1="79363" x2="36413" y2="79363"/>
                        <a14:foregroundMark x1="37138" y1="37264" x2="37138" y2="37264"/>
                        <a14:foregroundMark x1="35990" y1="32783" x2="35990" y2="32783"/>
                        <a14:foregroundMark x1="35447" y1="26651" x2="35447" y2="26651"/>
                        <a14:foregroundMark x1="39191" y1="19340" x2="39191" y2="19340"/>
                        <a14:foregroundMark x1="40399" y1="25354" x2="40399" y2="25354"/>
                        <a14:foregroundMark x1="39553" y1="25590" x2="39553" y2="25590"/>
                        <a14:foregroundMark x1="40821" y1="20519" x2="40821" y2="20519"/>
                        <a14:foregroundMark x1="40157" y1="14623" x2="40157" y2="14623"/>
                        <a14:foregroundMark x1="37138" y1="14151" x2="37138" y2="14151"/>
                        <a14:foregroundMark x1="45229" y1="9198" x2="45229" y2="9198"/>
                        <a14:foregroundMark x1="45833" y1="6958" x2="45833" y2="6958"/>
                        <a14:foregroundMark x1="46256" y1="4009" x2="46256" y2="4009"/>
                        <a14:foregroundMark x1="44928" y1="4363" x2="44928" y2="4363"/>
                        <a14:foregroundMark x1="44928" y1="76415" x2="44928" y2="76415"/>
                        <a14:foregroundMark x1="39191" y1="40330" x2="39191" y2="40330"/>
                        <a14:foregroundMark x1="45652" y1="42571" x2="45652" y2="42571"/>
                        <a14:foregroundMark x1="46739" y1="41627" x2="46739" y2="41627"/>
                        <a14:foregroundMark x1="47585" y1="40094" x2="47585" y2="40094"/>
                        <a14:foregroundMark x1="48068" y1="40566" x2="48068" y2="40566"/>
                        <a14:foregroundMark x1="46135" y1="42689" x2="46135" y2="426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43" t="2432" r="35381" b="1276"/>
          <a:stretch>
            <a:fillRect/>
          </a:stretch>
        </p:blipFill>
        <p:spPr bwMode="auto">
          <a:xfrm>
            <a:off x="1094790" y="1410325"/>
            <a:ext cx="3415853" cy="5368425"/>
          </a:xfrm>
          <a:prstGeom prst="rect">
            <a:avLst/>
          </a:prstGeom>
          <a:ln>
            <a:noFill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789" y="3841434"/>
            <a:ext cx="4624392" cy="261381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/>
              <a:t>Agenda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188719" y="1787003"/>
            <a:ext cx="7759337" cy="385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Sistema de abastecimento de água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Modelo IWA – Perdas na distribuição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Volume da macromedição como principal valor para o cálculo das perdas na distribuição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Problemas da macromedição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Gestão metrológica na macromedição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Considerações finais</a:t>
            </a:r>
          </a:p>
          <a:p>
            <a:pPr>
              <a:spcBef>
                <a:spcPct val="20000"/>
              </a:spcBef>
              <a:buSzPct val="75000"/>
            </a:pPr>
            <a:endParaRPr lang="en-US" dirty="0"/>
          </a:p>
        </p:txBody>
      </p:sp>
      <p:pic>
        <p:nvPicPr>
          <p:cNvPr id="5" name="Picture 4" descr="https://i.ytimg.com/vi/PugGcYVcUyc/maxresdefault.jpg">
            <a:extLst>
              <a:ext uri="{FF2B5EF4-FFF2-40B4-BE49-F238E27FC236}">
                <a16:creationId xmlns:a16="http://schemas.microsoft.com/office/drawing/2014/main" id="{002B2371-EA02-484F-A4B0-16C72269D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4" r="10697"/>
          <a:stretch/>
        </p:blipFill>
        <p:spPr bwMode="auto">
          <a:xfrm>
            <a:off x="9143999" y="1582671"/>
            <a:ext cx="2447109" cy="51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092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0A18EA-CEDD-444D-967C-AD86E22D8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295" y="1452449"/>
            <a:ext cx="5962650" cy="537374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/>
              <a:t>Sistema de </a:t>
            </a:r>
            <a:r>
              <a:rPr lang="en-US" sz="6400" dirty="0" err="1"/>
              <a:t>abastecimento</a:t>
            </a:r>
            <a:endParaRPr lang="en-US" sz="6400" dirty="0"/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54CF95FA-31C3-442C-AD38-E65CE4963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854" y="1759197"/>
            <a:ext cx="4912995" cy="24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582" tIns="48019" rIns="94582" bIns="48019">
            <a:spAutoFit/>
          </a:bodyPr>
          <a:lstStyle>
            <a:lvl1pPr>
              <a:defRPr sz="24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sistema de abastecimento de água é dividido em: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Captação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Tratamento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Distribuição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9DA9334-A5DD-4B50-868F-A79CDA71F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606" y="3905250"/>
            <a:ext cx="6215256" cy="2895487"/>
          </a:xfrm>
          <a:custGeom>
            <a:avLst/>
            <a:gdLst>
              <a:gd name="connsiteX0" fmla="*/ 0 w 6414490"/>
              <a:gd name="connsiteY0" fmla="*/ 0 h 2706985"/>
              <a:gd name="connsiteX1" fmla="*/ 6414490 w 6414490"/>
              <a:gd name="connsiteY1" fmla="*/ 0 h 2706985"/>
              <a:gd name="connsiteX2" fmla="*/ 6414490 w 6414490"/>
              <a:gd name="connsiteY2" fmla="*/ 2706985 h 2706985"/>
              <a:gd name="connsiteX3" fmla="*/ 0 w 6414490"/>
              <a:gd name="connsiteY3" fmla="*/ 2706985 h 2706985"/>
              <a:gd name="connsiteX4" fmla="*/ 0 w 6414490"/>
              <a:gd name="connsiteY4" fmla="*/ 0 h 2706985"/>
              <a:gd name="connsiteX0" fmla="*/ 0 w 6414490"/>
              <a:gd name="connsiteY0" fmla="*/ 0 h 2706985"/>
              <a:gd name="connsiteX1" fmla="*/ 6414490 w 6414490"/>
              <a:gd name="connsiteY1" fmla="*/ 1400175 h 2706985"/>
              <a:gd name="connsiteX2" fmla="*/ 6414490 w 6414490"/>
              <a:gd name="connsiteY2" fmla="*/ 2706985 h 2706985"/>
              <a:gd name="connsiteX3" fmla="*/ 0 w 6414490"/>
              <a:gd name="connsiteY3" fmla="*/ 2706985 h 2706985"/>
              <a:gd name="connsiteX4" fmla="*/ 0 w 6414490"/>
              <a:gd name="connsiteY4" fmla="*/ 0 h 2706985"/>
              <a:gd name="connsiteX0" fmla="*/ 0 w 6414490"/>
              <a:gd name="connsiteY0" fmla="*/ 0 h 2706985"/>
              <a:gd name="connsiteX1" fmla="*/ 6414490 w 6414490"/>
              <a:gd name="connsiteY1" fmla="*/ 1400175 h 2706985"/>
              <a:gd name="connsiteX2" fmla="*/ 6414490 w 6414490"/>
              <a:gd name="connsiteY2" fmla="*/ 2706985 h 2706985"/>
              <a:gd name="connsiteX3" fmla="*/ 0 w 6414490"/>
              <a:gd name="connsiteY3" fmla="*/ 2706985 h 2706985"/>
              <a:gd name="connsiteX4" fmla="*/ 0 w 6414490"/>
              <a:gd name="connsiteY4" fmla="*/ 0 h 2706985"/>
              <a:gd name="connsiteX0" fmla="*/ 0 w 6414490"/>
              <a:gd name="connsiteY0" fmla="*/ 0 h 2706985"/>
              <a:gd name="connsiteX1" fmla="*/ 3547464 w 6414490"/>
              <a:gd name="connsiteY1" fmla="*/ 771526 h 2706985"/>
              <a:gd name="connsiteX2" fmla="*/ 6414490 w 6414490"/>
              <a:gd name="connsiteY2" fmla="*/ 1400175 h 2706985"/>
              <a:gd name="connsiteX3" fmla="*/ 6414490 w 6414490"/>
              <a:gd name="connsiteY3" fmla="*/ 2706985 h 2706985"/>
              <a:gd name="connsiteX4" fmla="*/ 0 w 6414490"/>
              <a:gd name="connsiteY4" fmla="*/ 2706985 h 2706985"/>
              <a:gd name="connsiteX5" fmla="*/ 0 w 6414490"/>
              <a:gd name="connsiteY5" fmla="*/ 0 h 2706985"/>
              <a:gd name="connsiteX0" fmla="*/ 0 w 6414490"/>
              <a:gd name="connsiteY0" fmla="*/ 0 h 2706985"/>
              <a:gd name="connsiteX1" fmla="*/ 4880964 w 6414490"/>
              <a:gd name="connsiteY1" fmla="*/ 1057276 h 2706985"/>
              <a:gd name="connsiteX2" fmla="*/ 6414490 w 6414490"/>
              <a:gd name="connsiteY2" fmla="*/ 1400175 h 2706985"/>
              <a:gd name="connsiteX3" fmla="*/ 6414490 w 6414490"/>
              <a:gd name="connsiteY3" fmla="*/ 2706985 h 2706985"/>
              <a:gd name="connsiteX4" fmla="*/ 0 w 6414490"/>
              <a:gd name="connsiteY4" fmla="*/ 2706985 h 2706985"/>
              <a:gd name="connsiteX5" fmla="*/ 0 w 6414490"/>
              <a:gd name="connsiteY5" fmla="*/ 0 h 2706985"/>
              <a:gd name="connsiteX0" fmla="*/ 0 w 6414490"/>
              <a:gd name="connsiteY0" fmla="*/ 0 h 2706985"/>
              <a:gd name="connsiteX1" fmla="*/ 2899764 w 6414490"/>
              <a:gd name="connsiteY1" fmla="*/ 628651 h 2706985"/>
              <a:gd name="connsiteX2" fmla="*/ 4880964 w 6414490"/>
              <a:gd name="connsiteY2" fmla="*/ 1057276 h 2706985"/>
              <a:gd name="connsiteX3" fmla="*/ 6414490 w 6414490"/>
              <a:gd name="connsiteY3" fmla="*/ 1400175 h 2706985"/>
              <a:gd name="connsiteX4" fmla="*/ 6414490 w 6414490"/>
              <a:gd name="connsiteY4" fmla="*/ 2706985 h 2706985"/>
              <a:gd name="connsiteX5" fmla="*/ 0 w 6414490"/>
              <a:gd name="connsiteY5" fmla="*/ 2706985 h 2706985"/>
              <a:gd name="connsiteX6" fmla="*/ 0 w 6414490"/>
              <a:gd name="connsiteY6" fmla="*/ 0 h 2706985"/>
              <a:gd name="connsiteX0" fmla="*/ 0 w 6414490"/>
              <a:gd name="connsiteY0" fmla="*/ 0 h 2706985"/>
              <a:gd name="connsiteX1" fmla="*/ 4871439 w 6414490"/>
              <a:gd name="connsiteY1" fmla="*/ 66676 h 2706985"/>
              <a:gd name="connsiteX2" fmla="*/ 4880964 w 6414490"/>
              <a:gd name="connsiteY2" fmla="*/ 1057276 h 2706985"/>
              <a:gd name="connsiteX3" fmla="*/ 6414490 w 6414490"/>
              <a:gd name="connsiteY3" fmla="*/ 1400175 h 2706985"/>
              <a:gd name="connsiteX4" fmla="*/ 6414490 w 6414490"/>
              <a:gd name="connsiteY4" fmla="*/ 2706985 h 2706985"/>
              <a:gd name="connsiteX5" fmla="*/ 0 w 6414490"/>
              <a:gd name="connsiteY5" fmla="*/ 2706985 h 2706985"/>
              <a:gd name="connsiteX6" fmla="*/ 0 w 6414490"/>
              <a:gd name="connsiteY6" fmla="*/ 0 h 2706985"/>
              <a:gd name="connsiteX0" fmla="*/ 0 w 6414490"/>
              <a:gd name="connsiteY0" fmla="*/ 0 h 2706985"/>
              <a:gd name="connsiteX1" fmla="*/ 4871439 w 6414490"/>
              <a:gd name="connsiteY1" fmla="*/ 66676 h 2706985"/>
              <a:gd name="connsiteX2" fmla="*/ 4880964 w 6414490"/>
              <a:gd name="connsiteY2" fmla="*/ 1057276 h 2706985"/>
              <a:gd name="connsiteX3" fmla="*/ 6414490 w 6414490"/>
              <a:gd name="connsiteY3" fmla="*/ 1400175 h 2706985"/>
              <a:gd name="connsiteX4" fmla="*/ 6414490 w 6414490"/>
              <a:gd name="connsiteY4" fmla="*/ 2706985 h 2706985"/>
              <a:gd name="connsiteX5" fmla="*/ 0 w 6414490"/>
              <a:gd name="connsiteY5" fmla="*/ 2706985 h 2706985"/>
              <a:gd name="connsiteX6" fmla="*/ 4164 w 6414490"/>
              <a:gd name="connsiteY6" fmla="*/ 1352551 h 2706985"/>
              <a:gd name="connsiteX7" fmla="*/ 0 w 6414490"/>
              <a:gd name="connsiteY7" fmla="*/ 0 h 2706985"/>
              <a:gd name="connsiteX0" fmla="*/ 0 w 6414490"/>
              <a:gd name="connsiteY0" fmla="*/ 0 h 2706985"/>
              <a:gd name="connsiteX1" fmla="*/ 4871439 w 6414490"/>
              <a:gd name="connsiteY1" fmla="*/ 66676 h 2706985"/>
              <a:gd name="connsiteX2" fmla="*/ 4880964 w 6414490"/>
              <a:gd name="connsiteY2" fmla="*/ 1057276 h 2706985"/>
              <a:gd name="connsiteX3" fmla="*/ 6414490 w 6414490"/>
              <a:gd name="connsiteY3" fmla="*/ 1400175 h 2706985"/>
              <a:gd name="connsiteX4" fmla="*/ 6414490 w 6414490"/>
              <a:gd name="connsiteY4" fmla="*/ 2706985 h 2706985"/>
              <a:gd name="connsiteX5" fmla="*/ 1162050 w 6414490"/>
              <a:gd name="connsiteY5" fmla="*/ 2706985 h 2706985"/>
              <a:gd name="connsiteX6" fmla="*/ 4164 w 6414490"/>
              <a:gd name="connsiteY6" fmla="*/ 1352551 h 2706985"/>
              <a:gd name="connsiteX7" fmla="*/ 0 w 6414490"/>
              <a:gd name="connsiteY7" fmla="*/ 0 h 2706985"/>
              <a:gd name="connsiteX0" fmla="*/ 0 w 6414490"/>
              <a:gd name="connsiteY0" fmla="*/ 0 h 2745085"/>
              <a:gd name="connsiteX1" fmla="*/ 4871439 w 6414490"/>
              <a:gd name="connsiteY1" fmla="*/ 104776 h 2745085"/>
              <a:gd name="connsiteX2" fmla="*/ 4880964 w 6414490"/>
              <a:gd name="connsiteY2" fmla="*/ 1095376 h 2745085"/>
              <a:gd name="connsiteX3" fmla="*/ 6414490 w 6414490"/>
              <a:gd name="connsiteY3" fmla="*/ 1438275 h 2745085"/>
              <a:gd name="connsiteX4" fmla="*/ 6414490 w 6414490"/>
              <a:gd name="connsiteY4" fmla="*/ 2745085 h 2745085"/>
              <a:gd name="connsiteX5" fmla="*/ 1162050 w 6414490"/>
              <a:gd name="connsiteY5" fmla="*/ 2745085 h 2745085"/>
              <a:gd name="connsiteX6" fmla="*/ 4164 w 6414490"/>
              <a:gd name="connsiteY6" fmla="*/ 1390651 h 2745085"/>
              <a:gd name="connsiteX7" fmla="*/ 0 w 6414490"/>
              <a:gd name="connsiteY7" fmla="*/ 0 h 2745085"/>
              <a:gd name="connsiteX0" fmla="*/ 0 w 6414490"/>
              <a:gd name="connsiteY0" fmla="*/ 0 h 2745085"/>
              <a:gd name="connsiteX1" fmla="*/ 4871439 w 6414490"/>
              <a:gd name="connsiteY1" fmla="*/ 104776 h 2745085"/>
              <a:gd name="connsiteX2" fmla="*/ 4880964 w 6414490"/>
              <a:gd name="connsiteY2" fmla="*/ 1095376 h 2745085"/>
              <a:gd name="connsiteX3" fmla="*/ 6414490 w 6414490"/>
              <a:gd name="connsiteY3" fmla="*/ 1438275 h 2745085"/>
              <a:gd name="connsiteX4" fmla="*/ 6414490 w 6414490"/>
              <a:gd name="connsiteY4" fmla="*/ 2745085 h 2745085"/>
              <a:gd name="connsiteX5" fmla="*/ 1228725 w 6414490"/>
              <a:gd name="connsiteY5" fmla="*/ 2735560 h 2745085"/>
              <a:gd name="connsiteX6" fmla="*/ 4164 w 6414490"/>
              <a:gd name="connsiteY6" fmla="*/ 1390651 h 2745085"/>
              <a:gd name="connsiteX7" fmla="*/ 0 w 6414490"/>
              <a:gd name="connsiteY7" fmla="*/ 0 h 2745085"/>
              <a:gd name="connsiteX0" fmla="*/ 0 w 6414490"/>
              <a:gd name="connsiteY0" fmla="*/ 0 h 2745085"/>
              <a:gd name="connsiteX1" fmla="*/ 4871439 w 6414490"/>
              <a:gd name="connsiteY1" fmla="*/ 104776 h 2745085"/>
              <a:gd name="connsiteX2" fmla="*/ 4880964 w 6414490"/>
              <a:gd name="connsiteY2" fmla="*/ 1095376 h 2745085"/>
              <a:gd name="connsiteX3" fmla="*/ 6414490 w 6414490"/>
              <a:gd name="connsiteY3" fmla="*/ 1438275 h 2745085"/>
              <a:gd name="connsiteX4" fmla="*/ 6414490 w 6414490"/>
              <a:gd name="connsiteY4" fmla="*/ 2745085 h 2745085"/>
              <a:gd name="connsiteX5" fmla="*/ 1228725 w 6414490"/>
              <a:gd name="connsiteY5" fmla="*/ 2735560 h 2745085"/>
              <a:gd name="connsiteX6" fmla="*/ 4164 w 6414490"/>
              <a:gd name="connsiteY6" fmla="*/ 1514476 h 2745085"/>
              <a:gd name="connsiteX7" fmla="*/ 0 w 6414490"/>
              <a:gd name="connsiteY7" fmla="*/ 0 h 2745085"/>
              <a:gd name="connsiteX0" fmla="*/ 0 w 6414490"/>
              <a:gd name="connsiteY0" fmla="*/ 0 h 2735560"/>
              <a:gd name="connsiteX1" fmla="*/ 4871439 w 6414490"/>
              <a:gd name="connsiteY1" fmla="*/ 104776 h 2735560"/>
              <a:gd name="connsiteX2" fmla="*/ 4880964 w 6414490"/>
              <a:gd name="connsiteY2" fmla="*/ 1095376 h 2735560"/>
              <a:gd name="connsiteX3" fmla="*/ 6414490 w 6414490"/>
              <a:gd name="connsiteY3" fmla="*/ 1438275 h 2735560"/>
              <a:gd name="connsiteX4" fmla="*/ 6404965 w 6414490"/>
              <a:gd name="connsiteY4" fmla="*/ 271651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414490"/>
              <a:gd name="connsiteY0" fmla="*/ 0 h 2735560"/>
              <a:gd name="connsiteX1" fmla="*/ 4871439 w 6414490"/>
              <a:gd name="connsiteY1" fmla="*/ 104776 h 2735560"/>
              <a:gd name="connsiteX2" fmla="*/ 4880964 w 6414490"/>
              <a:gd name="connsiteY2" fmla="*/ 1095376 h 2735560"/>
              <a:gd name="connsiteX3" fmla="*/ 6414490 w 6414490"/>
              <a:gd name="connsiteY3" fmla="*/ 1438275 h 2735560"/>
              <a:gd name="connsiteX4" fmla="*/ 6414490 w 6414490"/>
              <a:gd name="connsiteY4" fmla="*/ 273556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414490"/>
              <a:gd name="connsiteY0" fmla="*/ 0 h 2735560"/>
              <a:gd name="connsiteX1" fmla="*/ 4871439 w 6414490"/>
              <a:gd name="connsiteY1" fmla="*/ 104776 h 2735560"/>
              <a:gd name="connsiteX2" fmla="*/ 4880964 w 6414490"/>
              <a:gd name="connsiteY2" fmla="*/ 1095376 h 2735560"/>
              <a:gd name="connsiteX3" fmla="*/ 6404965 w 6414490"/>
              <a:gd name="connsiteY3" fmla="*/ 1533525 h 2735560"/>
              <a:gd name="connsiteX4" fmla="*/ 6414490 w 6414490"/>
              <a:gd name="connsiteY4" fmla="*/ 273556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424015"/>
              <a:gd name="connsiteY0" fmla="*/ 0 h 2735560"/>
              <a:gd name="connsiteX1" fmla="*/ 4871439 w 6424015"/>
              <a:gd name="connsiteY1" fmla="*/ 104776 h 2735560"/>
              <a:gd name="connsiteX2" fmla="*/ 4880964 w 6424015"/>
              <a:gd name="connsiteY2" fmla="*/ 1095376 h 2735560"/>
              <a:gd name="connsiteX3" fmla="*/ 6424015 w 6424015"/>
              <a:gd name="connsiteY3" fmla="*/ 1609725 h 2735560"/>
              <a:gd name="connsiteX4" fmla="*/ 6414490 w 6424015"/>
              <a:gd name="connsiteY4" fmla="*/ 2735560 h 2735560"/>
              <a:gd name="connsiteX5" fmla="*/ 1228725 w 6424015"/>
              <a:gd name="connsiteY5" fmla="*/ 2735560 h 2735560"/>
              <a:gd name="connsiteX6" fmla="*/ 4164 w 6424015"/>
              <a:gd name="connsiteY6" fmla="*/ 1514476 h 2735560"/>
              <a:gd name="connsiteX7" fmla="*/ 0 w 6424015"/>
              <a:gd name="connsiteY7" fmla="*/ 0 h 2735560"/>
              <a:gd name="connsiteX0" fmla="*/ 0 w 6424015"/>
              <a:gd name="connsiteY0" fmla="*/ 0 h 2735560"/>
              <a:gd name="connsiteX1" fmla="*/ 4871439 w 6424015"/>
              <a:gd name="connsiteY1" fmla="*/ 104776 h 2735560"/>
              <a:gd name="connsiteX2" fmla="*/ 4880964 w 6424015"/>
              <a:gd name="connsiteY2" fmla="*/ 1057276 h 2735560"/>
              <a:gd name="connsiteX3" fmla="*/ 6424015 w 6424015"/>
              <a:gd name="connsiteY3" fmla="*/ 1609725 h 2735560"/>
              <a:gd name="connsiteX4" fmla="*/ 6414490 w 6424015"/>
              <a:gd name="connsiteY4" fmla="*/ 2735560 h 2735560"/>
              <a:gd name="connsiteX5" fmla="*/ 1228725 w 6424015"/>
              <a:gd name="connsiteY5" fmla="*/ 2735560 h 2735560"/>
              <a:gd name="connsiteX6" fmla="*/ 4164 w 6424015"/>
              <a:gd name="connsiteY6" fmla="*/ 1514476 h 2735560"/>
              <a:gd name="connsiteX7" fmla="*/ 0 w 6424015"/>
              <a:gd name="connsiteY7" fmla="*/ 0 h 2735560"/>
              <a:gd name="connsiteX0" fmla="*/ 0 w 6414490"/>
              <a:gd name="connsiteY0" fmla="*/ 0 h 2735560"/>
              <a:gd name="connsiteX1" fmla="*/ 4871439 w 6414490"/>
              <a:gd name="connsiteY1" fmla="*/ 104776 h 2735560"/>
              <a:gd name="connsiteX2" fmla="*/ 4880964 w 6414490"/>
              <a:gd name="connsiteY2" fmla="*/ 1057276 h 2735560"/>
              <a:gd name="connsiteX3" fmla="*/ 6404965 w 6414490"/>
              <a:gd name="connsiteY3" fmla="*/ 1571625 h 2735560"/>
              <a:gd name="connsiteX4" fmla="*/ 6414490 w 6414490"/>
              <a:gd name="connsiteY4" fmla="*/ 273556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414490"/>
              <a:gd name="connsiteY0" fmla="*/ 0 h 2735560"/>
              <a:gd name="connsiteX1" fmla="*/ 4871439 w 6414490"/>
              <a:gd name="connsiteY1" fmla="*/ 104776 h 2735560"/>
              <a:gd name="connsiteX2" fmla="*/ 6328764 w 6414490"/>
              <a:gd name="connsiteY2" fmla="*/ 66676 h 2735560"/>
              <a:gd name="connsiteX3" fmla="*/ 6404965 w 6414490"/>
              <a:gd name="connsiteY3" fmla="*/ 1571625 h 2735560"/>
              <a:gd name="connsiteX4" fmla="*/ 6414490 w 6414490"/>
              <a:gd name="connsiteY4" fmla="*/ 273556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414490"/>
              <a:gd name="connsiteY0" fmla="*/ 0 h 2735560"/>
              <a:gd name="connsiteX1" fmla="*/ 4871439 w 6414490"/>
              <a:gd name="connsiteY1" fmla="*/ 47626 h 2735560"/>
              <a:gd name="connsiteX2" fmla="*/ 6328764 w 6414490"/>
              <a:gd name="connsiteY2" fmla="*/ 66676 h 2735560"/>
              <a:gd name="connsiteX3" fmla="*/ 6404965 w 6414490"/>
              <a:gd name="connsiteY3" fmla="*/ 1571625 h 2735560"/>
              <a:gd name="connsiteX4" fmla="*/ 6414490 w 6414490"/>
              <a:gd name="connsiteY4" fmla="*/ 273556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414490"/>
              <a:gd name="connsiteY0" fmla="*/ 0 h 2735560"/>
              <a:gd name="connsiteX1" fmla="*/ 4871439 w 6414490"/>
              <a:gd name="connsiteY1" fmla="*/ 47626 h 2735560"/>
              <a:gd name="connsiteX2" fmla="*/ 6328764 w 6414490"/>
              <a:gd name="connsiteY2" fmla="*/ 66676 h 2735560"/>
              <a:gd name="connsiteX3" fmla="*/ 6338290 w 6414490"/>
              <a:gd name="connsiteY3" fmla="*/ 1543050 h 2735560"/>
              <a:gd name="connsiteX4" fmla="*/ 6414490 w 6414490"/>
              <a:gd name="connsiteY4" fmla="*/ 2735560 h 2735560"/>
              <a:gd name="connsiteX5" fmla="*/ 1228725 w 6414490"/>
              <a:gd name="connsiteY5" fmla="*/ 2735560 h 2735560"/>
              <a:gd name="connsiteX6" fmla="*/ 4164 w 6414490"/>
              <a:gd name="connsiteY6" fmla="*/ 1514476 h 2735560"/>
              <a:gd name="connsiteX7" fmla="*/ 0 w 6414490"/>
              <a:gd name="connsiteY7" fmla="*/ 0 h 2735560"/>
              <a:gd name="connsiteX0" fmla="*/ 0 w 6338290"/>
              <a:gd name="connsiteY0" fmla="*/ 0 h 2735560"/>
              <a:gd name="connsiteX1" fmla="*/ 4871439 w 6338290"/>
              <a:gd name="connsiteY1" fmla="*/ 47626 h 2735560"/>
              <a:gd name="connsiteX2" fmla="*/ 6328764 w 6338290"/>
              <a:gd name="connsiteY2" fmla="*/ 66676 h 2735560"/>
              <a:gd name="connsiteX3" fmla="*/ 6338290 w 6338290"/>
              <a:gd name="connsiteY3" fmla="*/ 1543050 h 2735560"/>
              <a:gd name="connsiteX4" fmla="*/ 4452340 w 6338290"/>
              <a:gd name="connsiteY4" fmla="*/ 2735560 h 2735560"/>
              <a:gd name="connsiteX5" fmla="*/ 1228725 w 6338290"/>
              <a:gd name="connsiteY5" fmla="*/ 2735560 h 2735560"/>
              <a:gd name="connsiteX6" fmla="*/ 4164 w 6338290"/>
              <a:gd name="connsiteY6" fmla="*/ 1514476 h 2735560"/>
              <a:gd name="connsiteX7" fmla="*/ 0 w 6338290"/>
              <a:gd name="connsiteY7" fmla="*/ 0 h 2735560"/>
              <a:gd name="connsiteX0" fmla="*/ 0 w 6576415"/>
              <a:gd name="connsiteY0" fmla="*/ 0 h 2735560"/>
              <a:gd name="connsiteX1" fmla="*/ 4871439 w 6576415"/>
              <a:gd name="connsiteY1" fmla="*/ 47626 h 2735560"/>
              <a:gd name="connsiteX2" fmla="*/ 6328764 w 6576415"/>
              <a:gd name="connsiteY2" fmla="*/ 66676 h 2735560"/>
              <a:gd name="connsiteX3" fmla="*/ 6576415 w 6576415"/>
              <a:gd name="connsiteY3" fmla="*/ 1638300 h 2735560"/>
              <a:gd name="connsiteX4" fmla="*/ 4452340 w 6576415"/>
              <a:gd name="connsiteY4" fmla="*/ 2735560 h 2735560"/>
              <a:gd name="connsiteX5" fmla="*/ 1228725 w 6576415"/>
              <a:gd name="connsiteY5" fmla="*/ 2735560 h 2735560"/>
              <a:gd name="connsiteX6" fmla="*/ 4164 w 6576415"/>
              <a:gd name="connsiteY6" fmla="*/ 1514476 h 2735560"/>
              <a:gd name="connsiteX7" fmla="*/ 0 w 6576415"/>
              <a:gd name="connsiteY7" fmla="*/ 0 h 2735560"/>
              <a:gd name="connsiteX0" fmla="*/ 0 w 6395440"/>
              <a:gd name="connsiteY0" fmla="*/ 0 h 2735560"/>
              <a:gd name="connsiteX1" fmla="*/ 4871439 w 6395440"/>
              <a:gd name="connsiteY1" fmla="*/ 47626 h 2735560"/>
              <a:gd name="connsiteX2" fmla="*/ 6328764 w 6395440"/>
              <a:gd name="connsiteY2" fmla="*/ 66676 h 2735560"/>
              <a:gd name="connsiteX3" fmla="*/ 6395440 w 6395440"/>
              <a:gd name="connsiteY3" fmla="*/ 2724150 h 2735560"/>
              <a:gd name="connsiteX4" fmla="*/ 4452340 w 6395440"/>
              <a:gd name="connsiteY4" fmla="*/ 2735560 h 2735560"/>
              <a:gd name="connsiteX5" fmla="*/ 1228725 w 6395440"/>
              <a:gd name="connsiteY5" fmla="*/ 2735560 h 2735560"/>
              <a:gd name="connsiteX6" fmla="*/ 4164 w 6395440"/>
              <a:gd name="connsiteY6" fmla="*/ 1514476 h 2735560"/>
              <a:gd name="connsiteX7" fmla="*/ 0 w 6395440"/>
              <a:gd name="connsiteY7" fmla="*/ 0 h 2735560"/>
              <a:gd name="connsiteX0" fmla="*/ 0 w 6395440"/>
              <a:gd name="connsiteY0" fmla="*/ 0 h 2735560"/>
              <a:gd name="connsiteX1" fmla="*/ 4871439 w 6395440"/>
              <a:gd name="connsiteY1" fmla="*/ 47626 h 2735560"/>
              <a:gd name="connsiteX2" fmla="*/ 6328764 w 6395440"/>
              <a:gd name="connsiteY2" fmla="*/ 66676 h 2735560"/>
              <a:gd name="connsiteX3" fmla="*/ 6395440 w 6395440"/>
              <a:gd name="connsiteY3" fmla="*/ 2724150 h 2735560"/>
              <a:gd name="connsiteX4" fmla="*/ 1228725 w 6395440"/>
              <a:gd name="connsiteY4" fmla="*/ 2735560 h 2735560"/>
              <a:gd name="connsiteX5" fmla="*/ 4164 w 6395440"/>
              <a:gd name="connsiteY5" fmla="*/ 1514476 h 2735560"/>
              <a:gd name="connsiteX6" fmla="*/ 0 w 6395440"/>
              <a:gd name="connsiteY6" fmla="*/ 0 h 2735560"/>
              <a:gd name="connsiteX0" fmla="*/ 0 w 6329186"/>
              <a:gd name="connsiteY0" fmla="*/ 0 h 2735560"/>
              <a:gd name="connsiteX1" fmla="*/ 4871439 w 6329186"/>
              <a:gd name="connsiteY1" fmla="*/ 47626 h 2735560"/>
              <a:gd name="connsiteX2" fmla="*/ 6328764 w 6329186"/>
              <a:gd name="connsiteY2" fmla="*/ 66676 h 2735560"/>
              <a:gd name="connsiteX3" fmla="*/ 6319240 w 6329186"/>
              <a:gd name="connsiteY3" fmla="*/ 2714625 h 2735560"/>
              <a:gd name="connsiteX4" fmla="*/ 1228725 w 6329186"/>
              <a:gd name="connsiteY4" fmla="*/ 2735560 h 2735560"/>
              <a:gd name="connsiteX5" fmla="*/ 4164 w 6329186"/>
              <a:gd name="connsiteY5" fmla="*/ 1514476 h 2735560"/>
              <a:gd name="connsiteX6" fmla="*/ 0 w 6329186"/>
              <a:gd name="connsiteY6" fmla="*/ 0 h 2735560"/>
              <a:gd name="connsiteX0" fmla="*/ 0 w 6329186"/>
              <a:gd name="connsiteY0" fmla="*/ 0 h 2735560"/>
              <a:gd name="connsiteX1" fmla="*/ 6328764 w 6329186"/>
              <a:gd name="connsiteY1" fmla="*/ 66676 h 2735560"/>
              <a:gd name="connsiteX2" fmla="*/ 6319240 w 6329186"/>
              <a:gd name="connsiteY2" fmla="*/ 2714625 h 2735560"/>
              <a:gd name="connsiteX3" fmla="*/ 1228725 w 6329186"/>
              <a:gd name="connsiteY3" fmla="*/ 2735560 h 2735560"/>
              <a:gd name="connsiteX4" fmla="*/ 4164 w 6329186"/>
              <a:gd name="connsiteY4" fmla="*/ 1514476 h 2735560"/>
              <a:gd name="connsiteX5" fmla="*/ 0 w 6329186"/>
              <a:gd name="connsiteY5" fmla="*/ 0 h 2735560"/>
              <a:gd name="connsiteX0" fmla="*/ 0 w 6319240"/>
              <a:gd name="connsiteY0" fmla="*/ 0 h 2735560"/>
              <a:gd name="connsiteX1" fmla="*/ 6262089 w 6319240"/>
              <a:gd name="connsiteY1" fmla="*/ 28576 h 2735560"/>
              <a:gd name="connsiteX2" fmla="*/ 6319240 w 6319240"/>
              <a:gd name="connsiteY2" fmla="*/ 2714625 h 2735560"/>
              <a:gd name="connsiteX3" fmla="*/ 1228725 w 6319240"/>
              <a:gd name="connsiteY3" fmla="*/ 2735560 h 2735560"/>
              <a:gd name="connsiteX4" fmla="*/ 4164 w 6319240"/>
              <a:gd name="connsiteY4" fmla="*/ 1514476 h 2735560"/>
              <a:gd name="connsiteX5" fmla="*/ 0 w 6319240"/>
              <a:gd name="connsiteY5" fmla="*/ 0 h 2735560"/>
              <a:gd name="connsiteX0" fmla="*/ 0 w 6262204"/>
              <a:gd name="connsiteY0" fmla="*/ 0 h 2735560"/>
              <a:gd name="connsiteX1" fmla="*/ 6262089 w 6262204"/>
              <a:gd name="connsiteY1" fmla="*/ 28576 h 2735560"/>
              <a:gd name="connsiteX2" fmla="*/ 6204940 w 6262204"/>
              <a:gd name="connsiteY2" fmla="*/ 2733675 h 2735560"/>
              <a:gd name="connsiteX3" fmla="*/ 1228725 w 6262204"/>
              <a:gd name="connsiteY3" fmla="*/ 2735560 h 2735560"/>
              <a:gd name="connsiteX4" fmla="*/ 4164 w 6262204"/>
              <a:gd name="connsiteY4" fmla="*/ 1514476 h 2735560"/>
              <a:gd name="connsiteX5" fmla="*/ 0 w 6262204"/>
              <a:gd name="connsiteY5" fmla="*/ 0 h 2735560"/>
              <a:gd name="connsiteX0" fmla="*/ 0 w 6205931"/>
              <a:gd name="connsiteY0" fmla="*/ 0 h 2735560"/>
              <a:gd name="connsiteX1" fmla="*/ 6205025 w 6205931"/>
              <a:gd name="connsiteY1" fmla="*/ 1597 h 2735560"/>
              <a:gd name="connsiteX2" fmla="*/ 6204940 w 6205931"/>
              <a:gd name="connsiteY2" fmla="*/ 2733675 h 2735560"/>
              <a:gd name="connsiteX3" fmla="*/ 1228725 w 6205931"/>
              <a:gd name="connsiteY3" fmla="*/ 2735560 h 2735560"/>
              <a:gd name="connsiteX4" fmla="*/ 4164 w 6205931"/>
              <a:gd name="connsiteY4" fmla="*/ 1514476 h 2735560"/>
              <a:gd name="connsiteX5" fmla="*/ 0 w 6205931"/>
              <a:gd name="connsiteY5" fmla="*/ 0 h 2735560"/>
              <a:gd name="connsiteX0" fmla="*/ 0 w 6205931"/>
              <a:gd name="connsiteY0" fmla="*/ 0 h 2733675"/>
              <a:gd name="connsiteX1" fmla="*/ 6205025 w 6205931"/>
              <a:gd name="connsiteY1" fmla="*/ 1597 h 2733675"/>
              <a:gd name="connsiteX2" fmla="*/ 6204940 w 6205931"/>
              <a:gd name="connsiteY2" fmla="*/ 2733675 h 2733675"/>
              <a:gd name="connsiteX3" fmla="*/ 72222 w 6205931"/>
              <a:gd name="connsiteY3" fmla="*/ 2725968 h 2733675"/>
              <a:gd name="connsiteX4" fmla="*/ 4164 w 6205931"/>
              <a:gd name="connsiteY4" fmla="*/ 1514476 h 2733675"/>
              <a:gd name="connsiteX5" fmla="*/ 0 w 6205931"/>
              <a:gd name="connsiteY5" fmla="*/ 0 h 2733675"/>
              <a:gd name="connsiteX0" fmla="*/ 0 w 6205931"/>
              <a:gd name="connsiteY0" fmla="*/ 0 h 2733675"/>
              <a:gd name="connsiteX1" fmla="*/ 6205025 w 6205931"/>
              <a:gd name="connsiteY1" fmla="*/ 1597 h 2733675"/>
              <a:gd name="connsiteX2" fmla="*/ 6204940 w 6205931"/>
              <a:gd name="connsiteY2" fmla="*/ 2733675 h 2733675"/>
              <a:gd name="connsiteX3" fmla="*/ 72222 w 6205931"/>
              <a:gd name="connsiteY3" fmla="*/ 2725968 h 2733675"/>
              <a:gd name="connsiteX4" fmla="*/ 0 w 6205931"/>
              <a:gd name="connsiteY4" fmla="*/ 0 h 2733675"/>
              <a:gd name="connsiteX0" fmla="*/ 0 w 6205931"/>
              <a:gd name="connsiteY0" fmla="*/ 0 h 2733675"/>
              <a:gd name="connsiteX1" fmla="*/ 6205025 w 6205931"/>
              <a:gd name="connsiteY1" fmla="*/ 1597 h 2733675"/>
              <a:gd name="connsiteX2" fmla="*/ 6204940 w 6205931"/>
              <a:gd name="connsiteY2" fmla="*/ 2733675 h 2733675"/>
              <a:gd name="connsiteX3" fmla="*/ 1209 w 6205931"/>
              <a:gd name="connsiteY3" fmla="*/ 2725968 h 2733675"/>
              <a:gd name="connsiteX4" fmla="*/ 0 w 6205931"/>
              <a:gd name="connsiteY4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931" h="2733675">
                <a:moveTo>
                  <a:pt x="0" y="0"/>
                </a:moveTo>
                <a:lnTo>
                  <a:pt x="6205025" y="1597"/>
                </a:lnTo>
                <a:cubicBezTo>
                  <a:pt x="6208200" y="493722"/>
                  <a:pt x="6201765" y="2241550"/>
                  <a:pt x="6204940" y="2733675"/>
                </a:cubicBezTo>
                <a:lnTo>
                  <a:pt x="1209" y="2725968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21E41187-FF0A-47E7-A204-D99B258E3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606" y="1452449"/>
            <a:ext cx="6161506" cy="2379269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0A4845A8-8162-4CC8-AF35-B4FE95BE6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183" y="4750507"/>
            <a:ext cx="4296506" cy="120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582" tIns="48019" rIns="94582" bIns="48019">
            <a:spAutoFit/>
          </a:bodyPr>
          <a:lstStyle>
            <a:lvl1pPr>
              <a:defRPr sz="24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u="sng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Sistema de Distribuição: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Foco das companhias para a redução das perdas</a:t>
            </a:r>
          </a:p>
        </p:txBody>
      </p:sp>
    </p:spTree>
    <p:extLst>
      <p:ext uri="{BB962C8B-B14F-4D97-AF65-F5344CB8AC3E}">
        <p14:creationId xmlns:p14="http://schemas.microsoft.com/office/powerpoint/2010/main" val="278612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6400" dirty="0"/>
              <a:t>Índice de perdas</a:t>
            </a:r>
            <a:endParaRPr lang="en-US" sz="64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BAAC32A-6C09-4DB7-B0BE-59C8CBA99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485206"/>
            <a:ext cx="9551992" cy="460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21457" algn="ctr" rtl="0" fontAlgn="base">
              <a:spcBef>
                <a:spcPct val="0"/>
              </a:spcBef>
              <a:spcAft>
                <a:spcPct val="0"/>
              </a:spcAft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42915" algn="ctr" rtl="0" fontAlgn="base">
              <a:spcBef>
                <a:spcPct val="0"/>
              </a:spcBef>
              <a:spcAft>
                <a:spcPct val="0"/>
              </a:spcAft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64372" algn="ctr" rtl="0" fontAlgn="base">
              <a:spcBef>
                <a:spcPct val="0"/>
              </a:spcBef>
              <a:spcAft>
                <a:spcPct val="0"/>
              </a:spcAft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85829" algn="ctr" rtl="0" fontAlgn="base">
              <a:spcBef>
                <a:spcPct val="0"/>
              </a:spcBef>
              <a:spcAft>
                <a:spcPct val="0"/>
              </a:spcAft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607287" algn="l" defTabSz="642915" rtl="0" eaLnBrk="1" latinLnBrk="0" hangingPunct="1"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928744" algn="l" defTabSz="642915" rtl="0" eaLnBrk="1" latinLnBrk="0" hangingPunct="1"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250201" algn="l" defTabSz="642915" rtl="0" eaLnBrk="1" latinLnBrk="0" hangingPunct="1"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571659" algn="l" defTabSz="642915" rtl="0" eaLnBrk="1" latinLnBrk="0" hangingPunct="1">
              <a:defRPr sz="41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>
              <a:spcBef>
                <a:spcPct val="20000"/>
              </a:spcBef>
              <a:buSzPct val="75000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Como calcular o índice de perdas na distribuição:</a:t>
            </a:r>
          </a:p>
          <a:p>
            <a:pPr algn="l">
              <a:spcBef>
                <a:spcPct val="20000"/>
              </a:spcBef>
              <a:buSzPct val="75000"/>
            </a:pPr>
            <a:endParaRPr lang="pt-B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l">
              <a:spcBef>
                <a:spcPct val="20000"/>
              </a:spcBef>
              <a:buSzPct val="75000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Índice de perdas(%) =  </a:t>
            </a:r>
            <a:r>
              <a:rPr lang="pt-BR" sz="2200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perdas de água</a:t>
            </a: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= </a:t>
            </a:r>
            <a:r>
              <a:rPr lang="pt-BR" sz="2200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perdas físicas + perdas reais</a:t>
            </a:r>
          </a:p>
          <a:p>
            <a:pPr algn="l">
              <a:spcBef>
                <a:spcPct val="20000"/>
              </a:spcBef>
              <a:buSzPct val="75000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                                           saída da ETA                  saída da ETA</a:t>
            </a:r>
          </a:p>
          <a:p>
            <a:pPr algn="l">
              <a:spcBef>
                <a:spcPct val="20000"/>
              </a:spcBef>
              <a:buSzPct val="75000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 </a:t>
            </a:r>
          </a:p>
          <a:p>
            <a:pPr algn="l">
              <a:spcBef>
                <a:spcPct val="20000"/>
              </a:spcBef>
              <a:buSzPct val="75000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484A115-53AD-4B6C-9451-4F3B95E73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708" y="3862824"/>
            <a:ext cx="411209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SzPct val="75000"/>
            </a:pPr>
            <a:r>
              <a:rPr lang="pt-BR" sz="2200" u="sng" dirty="0">
                <a:solidFill>
                  <a:schemeClr val="tx2">
                    <a:lumMod val="75000"/>
                  </a:schemeClr>
                </a:solidFill>
              </a:rPr>
              <a:t>Índice de perdas (SNIS 2022):</a:t>
            </a:r>
          </a:p>
          <a:p>
            <a:pPr marL="342900" indent="-342900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Região Norte = 46,9%</a:t>
            </a:r>
          </a:p>
          <a:p>
            <a:pPr marL="342900" indent="-342900" algn="l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Região Nordeste = 46,7%</a:t>
            </a:r>
          </a:p>
          <a:p>
            <a:pPr marL="342900" indent="-342900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Região Sul = 36,7% </a:t>
            </a:r>
          </a:p>
          <a:p>
            <a:pPr marL="342900" indent="-342900" algn="l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Região Sudeste = 33,9%</a:t>
            </a:r>
          </a:p>
          <a:p>
            <a:pPr marL="342900" indent="-342900" algn="l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Região Centro-Oeste = 35,1%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4C3D105-281C-4144-B755-5ADE6DCB9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916" y="3933944"/>
            <a:ext cx="338437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SzPct val="75000"/>
            </a:pPr>
            <a:r>
              <a:rPr lang="pt-BR" sz="2200" u="sng" dirty="0">
                <a:solidFill>
                  <a:schemeClr val="tx2">
                    <a:lumMod val="75000"/>
                  </a:schemeClr>
                </a:solidFill>
              </a:rPr>
              <a:t>Índice de perdas do mundo:</a:t>
            </a:r>
          </a:p>
          <a:p>
            <a:pPr marL="342900" indent="-342900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b="1" dirty="0">
                <a:solidFill>
                  <a:schemeClr val="tx2">
                    <a:lumMod val="75000"/>
                  </a:schemeClr>
                </a:solidFill>
              </a:rPr>
              <a:t>Brasil = 37,8%</a:t>
            </a:r>
          </a:p>
          <a:p>
            <a:pPr marL="342900" indent="-342900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Estados Unidos = 16%</a:t>
            </a:r>
          </a:p>
          <a:p>
            <a:pPr marL="342900" indent="-342900" algn="l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Dinamarca = 7,6%</a:t>
            </a:r>
          </a:p>
          <a:p>
            <a:pPr marL="342900" indent="-342900" algn="l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Alemanha = 7%</a:t>
            </a:r>
          </a:p>
          <a:p>
            <a:pPr marL="342900" indent="-342900" algn="l">
              <a:spcBef>
                <a:spcPct val="20000"/>
              </a:spcBef>
              <a:buSzPct val="75000"/>
              <a:buFont typeface="Arial" pitchFamily="34" charset="0"/>
              <a:buChar char="•"/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</a:rPr>
              <a:t>Holanda = 6% </a:t>
            </a:r>
          </a:p>
        </p:txBody>
      </p:sp>
    </p:spTree>
    <p:extLst>
      <p:ext uri="{BB962C8B-B14F-4D97-AF65-F5344CB8AC3E}">
        <p14:creationId xmlns:p14="http://schemas.microsoft.com/office/powerpoint/2010/main" val="3547353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Tipos</a:t>
            </a:r>
            <a:r>
              <a:rPr lang="en-US" sz="6400" dirty="0"/>
              <a:t> de </a:t>
            </a:r>
            <a:r>
              <a:rPr lang="en-US" sz="6400" dirty="0" err="1"/>
              <a:t>perda</a:t>
            </a:r>
            <a:endParaRPr lang="en-US" sz="6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F5F407-E78C-48A0-8A00-1BD298D40823}"/>
              </a:ext>
            </a:extLst>
          </p:cNvPr>
          <p:cNvSpPr txBox="1">
            <a:spLocks/>
          </p:cNvSpPr>
          <p:nvPr/>
        </p:nvSpPr>
        <p:spPr>
          <a:xfrm>
            <a:off x="955039" y="2003679"/>
            <a:ext cx="10415325" cy="11967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b="1" u="sng" dirty="0"/>
              <a:t>Perdas parentes (perdas comerciais):</a:t>
            </a:r>
            <a:r>
              <a:rPr lang="pt-BR" b="1" dirty="0"/>
              <a:t> </a:t>
            </a:r>
            <a:r>
              <a:rPr lang="pt-BR" dirty="0"/>
              <a:t>são o volume de água que foi efetivamente consumido, mas que não foi medido ou contabilizado, gerando perda de faturamento.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u="sng" dirty="0"/>
              <a:t>Perdas reais (perdas físicas):</a:t>
            </a:r>
            <a:r>
              <a:rPr lang="pt-BR" b="1" dirty="0"/>
              <a:t> </a:t>
            </a:r>
            <a:r>
              <a:rPr lang="pt-BR" dirty="0"/>
              <a:t>são o volume de água que não foi consumido e também que não foi medido ou contabilizado.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7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Modelo</a:t>
            </a:r>
            <a:r>
              <a:rPr lang="en-US" sz="6400" dirty="0"/>
              <a:t> IWA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92FEE52-A6C6-489A-AC5C-F467EFA5A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984" y="2471806"/>
            <a:ext cx="9572625" cy="4191000"/>
          </a:xfrm>
          <a:prstGeom prst="rect">
            <a:avLst/>
          </a:prstGeom>
        </p:spPr>
      </p:pic>
      <p:sp>
        <p:nvSpPr>
          <p:cNvPr id="23" name="Text Box 11">
            <a:extLst>
              <a:ext uri="{FF2B5EF4-FFF2-40B4-BE49-F238E27FC236}">
                <a16:creationId xmlns:a16="http://schemas.microsoft.com/office/drawing/2014/main" id="{1A6D3878-C39A-4E47-89F4-E577443EA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2" y="1704563"/>
            <a:ext cx="12192001" cy="46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582" tIns="48019" rIns="94582" bIns="48019">
            <a:spAutoFit/>
          </a:bodyPr>
          <a:lstStyle>
            <a:lvl1pPr>
              <a:defRPr sz="24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Determinação do volume de perdas no sistema de distribuição de água:</a:t>
            </a:r>
          </a:p>
        </p:txBody>
      </p:sp>
    </p:spTree>
    <p:extLst>
      <p:ext uri="{BB962C8B-B14F-4D97-AF65-F5344CB8AC3E}">
        <p14:creationId xmlns:p14="http://schemas.microsoft.com/office/powerpoint/2010/main" val="2912616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Redução</a:t>
            </a:r>
            <a:r>
              <a:rPr lang="en-US" sz="6400" dirty="0"/>
              <a:t> das </a:t>
            </a:r>
            <a:r>
              <a:rPr lang="en-US" sz="6400" dirty="0" err="1"/>
              <a:t>perdas</a:t>
            </a:r>
            <a:r>
              <a:rPr lang="en-US" sz="6400" dirty="0"/>
              <a:t> </a:t>
            </a:r>
            <a:r>
              <a:rPr lang="en-US" sz="6400" dirty="0" err="1"/>
              <a:t>reais</a:t>
            </a:r>
            <a:endParaRPr lang="en-US" sz="6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C316D32-25A4-479A-A65C-793CFBEA9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90" y="1584963"/>
            <a:ext cx="7630409" cy="519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59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Redução</a:t>
            </a:r>
            <a:r>
              <a:rPr lang="en-US" sz="6400" dirty="0"/>
              <a:t> das </a:t>
            </a:r>
            <a:r>
              <a:rPr lang="en-US" sz="6400" dirty="0" err="1"/>
              <a:t>perdas</a:t>
            </a:r>
            <a:r>
              <a:rPr lang="en-US" sz="6400" dirty="0"/>
              <a:t> </a:t>
            </a:r>
            <a:r>
              <a:rPr lang="en-US" sz="6400" dirty="0" err="1"/>
              <a:t>aparentes</a:t>
            </a:r>
            <a:endParaRPr lang="en-US" sz="6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147553C-92DA-47D0-8BEF-C6EFA8AEB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864" y="1555904"/>
            <a:ext cx="7667216" cy="5202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275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Problemas</a:t>
            </a:r>
            <a:r>
              <a:rPr lang="en-US" sz="6400" dirty="0"/>
              <a:t> da </a:t>
            </a:r>
            <a:r>
              <a:rPr lang="en-US" sz="6400" dirty="0" err="1"/>
              <a:t>macromedição</a:t>
            </a:r>
            <a:endParaRPr lang="en-US" sz="6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536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Seleção do </a:t>
            </a:r>
            <a:r>
              <a:rPr lang="pt-BR" sz="24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macromedior</a:t>
            </a: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Dimensionamento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Instalação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Parametrização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Degradação metrológica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Ajustes de parâmetros de calibração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Bef>
                <a:spcPct val="20000"/>
              </a:spcBef>
              <a:spcAft>
                <a:spcPts val="600"/>
              </a:spcAft>
              <a:buSzPct val="100000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Esses problemas podem ser enquadrados em </a:t>
            </a:r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perdas aparentes 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(volume de água que foi efetivamente consumido, mas que não foi medido ou contabilizado).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21C5BE93-5FA5-40F4-B57B-0F637AB78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 t="8390" r="20096"/>
          <a:stretch/>
        </p:blipFill>
        <p:spPr bwMode="auto">
          <a:xfrm>
            <a:off x="7913916" y="1675342"/>
            <a:ext cx="3646713" cy="314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922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Seleção</a:t>
            </a:r>
            <a:r>
              <a:rPr lang="en-US" sz="6400" dirty="0"/>
              <a:t> de </a:t>
            </a:r>
            <a:r>
              <a:rPr lang="en-US" sz="6400" dirty="0" err="1"/>
              <a:t>macromedidores</a:t>
            </a:r>
            <a:endParaRPr lang="en-US" sz="6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328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Desconhecimento da tecnologia mais apropriada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comprador não é um especialista no assunto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Decisões tendem ao menor custo e não levam em conta a relação entre custo/benefício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Caso seja realizada uma decisão equivocada, essa perdurar por muito tempo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5073F9C-A871-448E-B90C-4BF886AA6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148" y="4825400"/>
            <a:ext cx="2006525" cy="20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Igual 1">
            <a:extLst>
              <a:ext uri="{FF2B5EF4-FFF2-40B4-BE49-F238E27FC236}">
                <a16:creationId xmlns:a16="http://schemas.microsoft.com/office/drawing/2014/main" id="{85B1BFD4-6506-42F3-B7EA-8BF561FCCB51}"/>
              </a:ext>
            </a:extLst>
          </p:cNvPr>
          <p:cNvSpPr/>
          <p:nvPr/>
        </p:nvSpPr>
        <p:spPr>
          <a:xfrm>
            <a:off x="5870000" y="5238613"/>
            <a:ext cx="995094" cy="678697"/>
          </a:xfrm>
          <a:prstGeom prst="mathEqual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7B82A87-86CB-CCD9-D859-4D09C5CE90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20" b="95991" l="34662" r="62923">
                        <a14:foregroundMark x1="42995" y1="25708" x2="42995" y2="25708"/>
                        <a14:foregroundMark x1="43418" y1="21698" x2="43418" y2="21698"/>
                        <a14:foregroundMark x1="42814" y1="18632" x2="42814" y2="18632"/>
                        <a14:foregroundMark x1="44384" y1="17807" x2="44384" y2="17807"/>
                        <a14:foregroundMark x1="47222" y1="20991" x2="47222" y2="20991"/>
                        <a14:foregroundMark x1="46196" y1="25354" x2="46196" y2="25354"/>
                        <a14:foregroundMark x1="43961" y1="29127" x2="43961" y2="29127"/>
                        <a14:foregroundMark x1="41546" y1="32429" x2="41546" y2="32429"/>
                        <a14:foregroundMark x1="39493" y1="34552" x2="39493" y2="34552"/>
                        <a14:foregroundMark x1="37923" y1="30425" x2="37923" y2="30425"/>
                        <a14:foregroundMark x1="37500" y1="22995" x2="37500" y2="22995"/>
                        <a14:foregroundMark x1="47645" y1="44811" x2="47645" y2="44811"/>
                        <a14:foregroundMark x1="49336" y1="77594" x2="49336" y2="77594"/>
                        <a14:foregroundMark x1="52234" y1="79717" x2="52234" y2="79717"/>
                        <a14:foregroundMark x1="54469" y1="72288" x2="54469" y2="72288"/>
                        <a14:foregroundMark x1="58092" y1="69929" x2="58092" y2="69929"/>
                        <a14:foregroundMark x1="56824" y1="68042" x2="56824" y2="68042"/>
                        <a14:foregroundMark x1="57126" y1="67335" x2="57126" y2="67335"/>
                        <a14:foregroundMark x1="58394" y1="66627" x2="58394" y2="66627"/>
                        <a14:foregroundMark x1="62198" y1="69811" x2="62198" y2="69811"/>
                        <a14:foregroundMark x1="63043" y1="72877" x2="63043" y2="72877"/>
                        <a14:foregroundMark x1="56643" y1="92571" x2="56643" y2="92571"/>
                        <a14:foregroundMark x1="54348" y1="96462" x2="54348" y2="96462"/>
                        <a14:foregroundMark x1="35447" y1="72288" x2="35447" y2="72288"/>
                        <a14:foregroundMark x1="34722" y1="75236" x2="34722" y2="75236"/>
                        <a14:foregroundMark x1="36413" y1="79363" x2="36413" y2="79363"/>
                        <a14:foregroundMark x1="37138" y1="37264" x2="37138" y2="37264"/>
                        <a14:foregroundMark x1="35990" y1="32783" x2="35990" y2="32783"/>
                        <a14:foregroundMark x1="35447" y1="26651" x2="35447" y2="26651"/>
                        <a14:foregroundMark x1="39191" y1="19340" x2="39191" y2="19340"/>
                        <a14:foregroundMark x1="40399" y1="25354" x2="40399" y2="25354"/>
                        <a14:foregroundMark x1="39553" y1="25590" x2="39553" y2="25590"/>
                        <a14:foregroundMark x1="40821" y1="20519" x2="40821" y2="20519"/>
                        <a14:foregroundMark x1="40157" y1="14623" x2="40157" y2="14623"/>
                        <a14:foregroundMark x1="37138" y1="14151" x2="37138" y2="14151"/>
                        <a14:foregroundMark x1="45229" y1="9198" x2="45229" y2="9198"/>
                        <a14:foregroundMark x1="45833" y1="6958" x2="45833" y2="6958"/>
                        <a14:foregroundMark x1="46256" y1="4009" x2="46256" y2="4009"/>
                        <a14:foregroundMark x1="44928" y1="4363" x2="44928" y2="4363"/>
                        <a14:foregroundMark x1="44928" y1="76415" x2="44928" y2="76415"/>
                        <a14:foregroundMark x1="39191" y1="40330" x2="39191" y2="40330"/>
                        <a14:foregroundMark x1="45652" y1="42571" x2="45652" y2="42571"/>
                        <a14:foregroundMark x1="46739" y1="41627" x2="46739" y2="41627"/>
                        <a14:foregroundMark x1="47585" y1="40094" x2="47585" y2="40094"/>
                        <a14:foregroundMark x1="48068" y1="40566" x2="48068" y2="40566"/>
                        <a14:foregroundMark x1="46135" y1="42689" x2="46135" y2="426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43" t="2432" r="35381" b="1276"/>
          <a:stretch>
            <a:fillRect/>
          </a:stretch>
        </p:blipFill>
        <p:spPr bwMode="auto">
          <a:xfrm flipH="1">
            <a:off x="3726230" y="4104640"/>
            <a:ext cx="1735333" cy="27272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2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6000" dirty="0"/>
              <a:t>Dimensionamento - magnético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438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0000"/>
              </a:spcBef>
              <a:spcAft>
                <a:spcPts val="600"/>
              </a:spcAft>
              <a:buSzPct val="100000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Independente da tecnologia, o dimensionamento sempre será em função da velocidade: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Faixa de trabalho: 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 a 12m/s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Perda de carga elevada: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acima de 3m/s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Precisão ruim: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abaixo de 0,3m/s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Faixa operacional: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0,3m/s &lt;  V &lt; 3m/s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3FFA1D-85B5-4159-87E7-640AD2D8EB75}"/>
              </a:ext>
            </a:extLst>
          </p:cNvPr>
          <p:cNvSpPr/>
          <p:nvPr/>
        </p:nvSpPr>
        <p:spPr>
          <a:xfrm>
            <a:off x="6424110" y="2180418"/>
            <a:ext cx="1296144" cy="4320919"/>
          </a:xfrm>
          <a:prstGeom prst="rect">
            <a:avLst/>
          </a:prstGeom>
          <a:solidFill>
            <a:srgbClr val="92D050">
              <a:alpha val="2392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A9BAA9-716F-43D1-8027-5490A4988F47}"/>
              </a:ext>
            </a:extLst>
          </p:cNvPr>
          <p:cNvSpPr/>
          <p:nvPr/>
        </p:nvSpPr>
        <p:spPr>
          <a:xfrm>
            <a:off x="7720254" y="2180419"/>
            <a:ext cx="3384376" cy="4320919"/>
          </a:xfrm>
          <a:prstGeom prst="rect">
            <a:avLst/>
          </a:prstGeom>
          <a:solidFill>
            <a:srgbClr val="FFC000">
              <a:alpha val="2392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791EFC6-594F-40BE-BB21-8A8F902CF40B}"/>
              </a:ext>
            </a:extLst>
          </p:cNvPr>
          <p:cNvSpPr/>
          <p:nvPr/>
        </p:nvSpPr>
        <p:spPr>
          <a:xfrm flipH="1">
            <a:off x="5636870" y="2187549"/>
            <a:ext cx="792000" cy="4320919"/>
          </a:xfrm>
          <a:prstGeom prst="rect">
            <a:avLst/>
          </a:prstGeom>
          <a:solidFill>
            <a:srgbClr val="FF0000">
              <a:alpha val="2392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cxnSp>
        <p:nvCxnSpPr>
          <p:cNvPr id="11" name="Conector de seta reta 8">
            <a:extLst>
              <a:ext uri="{FF2B5EF4-FFF2-40B4-BE49-F238E27FC236}">
                <a16:creationId xmlns:a16="http://schemas.microsoft.com/office/drawing/2014/main" id="{F10AED93-9CF0-4CFA-9BAA-F364C95CB6E5}"/>
              </a:ext>
            </a:extLst>
          </p:cNvPr>
          <p:cNvCxnSpPr>
            <a:cxnSpLocks/>
          </p:cNvCxnSpPr>
          <p:nvPr/>
        </p:nvCxnSpPr>
        <p:spPr>
          <a:xfrm>
            <a:off x="5425124" y="3693211"/>
            <a:ext cx="345638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28">
            <a:extLst>
              <a:ext uri="{FF2B5EF4-FFF2-40B4-BE49-F238E27FC236}">
                <a16:creationId xmlns:a16="http://schemas.microsoft.com/office/drawing/2014/main" id="{B8D0FB1D-AB46-423E-9360-3C78F82018D7}"/>
              </a:ext>
            </a:extLst>
          </p:cNvPr>
          <p:cNvCxnSpPr>
            <a:cxnSpLocks/>
          </p:cNvCxnSpPr>
          <p:nvPr/>
        </p:nvCxnSpPr>
        <p:spPr>
          <a:xfrm>
            <a:off x="3920412" y="4568885"/>
            <a:ext cx="217558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30">
            <a:extLst>
              <a:ext uri="{FF2B5EF4-FFF2-40B4-BE49-F238E27FC236}">
                <a16:creationId xmlns:a16="http://schemas.microsoft.com/office/drawing/2014/main" id="{5C751B30-BFA7-43FE-9337-BB012716E04B}"/>
              </a:ext>
            </a:extLst>
          </p:cNvPr>
          <p:cNvCxnSpPr>
            <a:cxnSpLocks/>
          </p:cNvCxnSpPr>
          <p:nvPr/>
        </p:nvCxnSpPr>
        <p:spPr>
          <a:xfrm>
            <a:off x="4499309" y="5452234"/>
            <a:ext cx="243392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a Livre: Forma 23">
            <a:extLst>
              <a:ext uri="{FF2B5EF4-FFF2-40B4-BE49-F238E27FC236}">
                <a16:creationId xmlns:a16="http://schemas.microsoft.com/office/drawing/2014/main" id="{8D5BAF7F-D5D6-481D-B2A4-150FE1FCC699}"/>
              </a:ext>
            </a:extLst>
          </p:cNvPr>
          <p:cNvSpPr/>
          <p:nvPr/>
        </p:nvSpPr>
        <p:spPr>
          <a:xfrm>
            <a:off x="5861263" y="2187612"/>
            <a:ext cx="5227284" cy="2013995"/>
          </a:xfrm>
          <a:custGeom>
            <a:avLst/>
            <a:gdLst>
              <a:gd name="connsiteX0" fmla="*/ 0 w 5370653"/>
              <a:gd name="connsiteY0" fmla="*/ 0 h 2291787"/>
              <a:gd name="connsiteX1" fmla="*/ 1180618 w 5370653"/>
              <a:gd name="connsiteY1" fmla="*/ 1990845 h 2291787"/>
              <a:gd name="connsiteX2" fmla="*/ 5370653 w 5370653"/>
              <a:gd name="connsiteY2" fmla="*/ 2291787 h 2291787"/>
              <a:gd name="connsiteX0" fmla="*/ 0 w 5220182"/>
              <a:gd name="connsiteY0" fmla="*/ 0 h 2134162"/>
              <a:gd name="connsiteX1" fmla="*/ 1180618 w 5220182"/>
              <a:gd name="connsiteY1" fmla="*/ 1990845 h 2134162"/>
              <a:gd name="connsiteX2" fmla="*/ 5220182 w 5220182"/>
              <a:gd name="connsiteY2" fmla="*/ 2013995 h 2134162"/>
              <a:gd name="connsiteX0" fmla="*/ 88685 w 5308867"/>
              <a:gd name="connsiteY0" fmla="*/ 0 h 2053718"/>
              <a:gd name="connsiteX1" fmla="*/ 470650 w 5308867"/>
              <a:gd name="connsiteY1" fmla="*/ 1875098 h 2053718"/>
              <a:gd name="connsiteX2" fmla="*/ 5308867 w 5308867"/>
              <a:gd name="connsiteY2" fmla="*/ 2013995 h 2053718"/>
              <a:gd name="connsiteX0" fmla="*/ 0 w 5220182"/>
              <a:gd name="connsiteY0" fmla="*/ 0 h 2068514"/>
              <a:gd name="connsiteX1" fmla="*/ 381965 w 5220182"/>
              <a:gd name="connsiteY1" fmla="*/ 1875098 h 2068514"/>
              <a:gd name="connsiteX2" fmla="*/ 5220182 w 5220182"/>
              <a:gd name="connsiteY2" fmla="*/ 2013995 h 2068514"/>
              <a:gd name="connsiteX0" fmla="*/ 25822 w 5246004"/>
              <a:gd name="connsiteY0" fmla="*/ 0 h 2068514"/>
              <a:gd name="connsiteX1" fmla="*/ 407787 w 5246004"/>
              <a:gd name="connsiteY1" fmla="*/ 1875098 h 2068514"/>
              <a:gd name="connsiteX2" fmla="*/ 5246004 w 5246004"/>
              <a:gd name="connsiteY2" fmla="*/ 2013995 h 2068514"/>
              <a:gd name="connsiteX0" fmla="*/ 7102 w 5227284"/>
              <a:gd name="connsiteY0" fmla="*/ 0 h 2013995"/>
              <a:gd name="connsiteX1" fmla="*/ 493239 w 5227284"/>
              <a:gd name="connsiteY1" fmla="*/ 1759351 h 2013995"/>
              <a:gd name="connsiteX2" fmla="*/ 5227284 w 5227284"/>
              <a:gd name="connsiteY2" fmla="*/ 2013995 h 201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7284" h="2013995">
                <a:moveTo>
                  <a:pt x="7102" y="0"/>
                </a:moveTo>
                <a:cubicBezTo>
                  <a:pt x="-12190" y="804440"/>
                  <a:pt x="-29550" y="1388960"/>
                  <a:pt x="493239" y="1759351"/>
                </a:cubicBezTo>
                <a:cubicBezTo>
                  <a:pt x="1016028" y="2129742"/>
                  <a:pt x="4513512" y="1959980"/>
                  <a:pt x="5227284" y="201399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6E9E657D-9311-48A1-AA92-98EC8EA8A496}"/>
              </a:ext>
            </a:extLst>
          </p:cNvPr>
          <p:cNvSpPr/>
          <p:nvPr/>
        </p:nvSpPr>
        <p:spPr>
          <a:xfrm flipV="1">
            <a:off x="5863191" y="4504474"/>
            <a:ext cx="5227284" cy="2013995"/>
          </a:xfrm>
          <a:custGeom>
            <a:avLst/>
            <a:gdLst>
              <a:gd name="connsiteX0" fmla="*/ 0 w 5370653"/>
              <a:gd name="connsiteY0" fmla="*/ 0 h 2291787"/>
              <a:gd name="connsiteX1" fmla="*/ 1180618 w 5370653"/>
              <a:gd name="connsiteY1" fmla="*/ 1990845 h 2291787"/>
              <a:gd name="connsiteX2" fmla="*/ 5370653 w 5370653"/>
              <a:gd name="connsiteY2" fmla="*/ 2291787 h 2291787"/>
              <a:gd name="connsiteX0" fmla="*/ 0 w 5220182"/>
              <a:gd name="connsiteY0" fmla="*/ 0 h 2134162"/>
              <a:gd name="connsiteX1" fmla="*/ 1180618 w 5220182"/>
              <a:gd name="connsiteY1" fmla="*/ 1990845 h 2134162"/>
              <a:gd name="connsiteX2" fmla="*/ 5220182 w 5220182"/>
              <a:gd name="connsiteY2" fmla="*/ 2013995 h 2134162"/>
              <a:gd name="connsiteX0" fmla="*/ 88685 w 5308867"/>
              <a:gd name="connsiteY0" fmla="*/ 0 h 2053718"/>
              <a:gd name="connsiteX1" fmla="*/ 470650 w 5308867"/>
              <a:gd name="connsiteY1" fmla="*/ 1875098 h 2053718"/>
              <a:gd name="connsiteX2" fmla="*/ 5308867 w 5308867"/>
              <a:gd name="connsiteY2" fmla="*/ 2013995 h 2053718"/>
              <a:gd name="connsiteX0" fmla="*/ 0 w 5220182"/>
              <a:gd name="connsiteY0" fmla="*/ 0 h 2068514"/>
              <a:gd name="connsiteX1" fmla="*/ 381965 w 5220182"/>
              <a:gd name="connsiteY1" fmla="*/ 1875098 h 2068514"/>
              <a:gd name="connsiteX2" fmla="*/ 5220182 w 5220182"/>
              <a:gd name="connsiteY2" fmla="*/ 2013995 h 2068514"/>
              <a:gd name="connsiteX0" fmla="*/ 25822 w 5246004"/>
              <a:gd name="connsiteY0" fmla="*/ 0 h 2068514"/>
              <a:gd name="connsiteX1" fmla="*/ 407787 w 5246004"/>
              <a:gd name="connsiteY1" fmla="*/ 1875098 h 2068514"/>
              <a:gd name="connsiteX2" fmla="*/ 5246004 w 5246004"/>
              <a:gd name="connsiteY2" fmla="*/ 2013995 h 2068514"/>
              <a:gd name="connsiteX0" fmla="*/ 7102 w 5227284"/>
              <a:gd name="connsiteY0" fmla="*/ 0 h 2013995"/>
              <a:gd name="connsiteX1" fmla="*/ 493239 w 5227284"/>
              <a:gd name="connsiteY1" fmla="*/ 1759351 h 2013995"/>
              <a:gd name="connsiteX2" fmla="*/ 5227284 w 5227284"/>
              <a:gd name="connsiteY2" fmla="*/ 2013995 h 201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7284" h="2013995">
                <a:moveTo>
                  <a:pt x="7102" y="0"/>
                </a:moveTo>
                <a:cubicBezTo>
                  <a:pt x="-12190" y="804440"/>
                  <a:pt x="-29550" y="1388960"/>
                  <a:pt x="493239" y="1759351"/>
                </a:cubicBezTo>
                <a:cubicBezTo>
                  <a:pt x="1016028" y="2129742"/>
                  <a:pt x="4513512" y="1959980"/>
                  <a:pt x="5227284" y="201399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7385DCA-A9BE-4D99-AEA2-D12D1A474E56}"/>
              </a:ext>
            </a:extLst>
          </p:cNvPr>
          <p:cNvSpPr/>
          <p:nvPr/>
        </p:nvSpPr>
        <p:spPr>
          <a:xfrm>
            <a:off x="5636870" y="2182345"/>
            <a:ext cx="5469686" cy="43209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AEE005C-1297-49DD-A92B-17A68E2CE9E3}"/>
              </a:ext>
            </a:extLst>
          </p:cNvPr>
          <p:cNvSpPr txBox="1"/>
          <p:nvPr/>
        </p:nvSpPr>
        <p:spPr>
          <a:xfrm>
            <a:off x="5568203" y="6483744"/>
            <a:ext cx="2159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Velocidade (m/s)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77B1F9-BE31-47A1-81B1-DC1F19ECD9B9}"/>
              </a:ext>
            </a:extLst>
          </p:cNvPr>
          <p:cNvSpPr txBox="1"/>
          <p:nvPr/>
        </p:nvSpPr>
        <p:spPr>
          <a:xfrm rot="16200000">
            <a:off x="4858477" y="5849436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Erro (%)</a:t>
            </a:r>
          </a:p>
        </p:txBody>
      </p:sp>
    </p:spTree>
    <p:extLst>
      <p:ext uri="{BB962C8B-B14F-4D97-AF65-F5344CB8AC3E}">
        <p14:creationId xmlns:p14="http://schemas.microsoft.com/office/powerpoint/2010/main" val="129121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6000"/>
              <a:t>Dimensionamento - ultrassônico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438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0000"/>
              </a:spcBef>
              <a:spcAft>
                <a:spcPts val="600"/>
              </a:spcAft>
              <a:buSzPct val="100000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Independente da tecnologia, o dimensionamento sempre será em função da velocidade: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Faixa de trabalho: 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 a 12m/s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Perda de carga elevada: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acima de 3m/s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Precisão ruim: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abaixo de 0,01m/s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Faixa operacional:</a:t>
            </a:r>
            <a:b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0,01m/s &lt;  V &lt; 3m/s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3FFA1D-85B5-4159-87E7-640AD2D8EB75}"/>
              </a:ext>
            </a:extLst>
          </p:cNvPr>
          <p:cNvSpPr/>
          <p:nvPr/>
        </p:nvSpPr>
        <p:spPr>
          <a:xfrm>
            <a:off x="5760721" y="2180418"/>
            <a:ext cx="1959534" cy="4320919"/>
          </a:xfrm>
          <a:prstGeom prst="rect">
            <a:avLst/>
          </a:prstGeom>
          <a:solidFill>
            <a:srgbClr val="92D050">
              <a:alpha val="2392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A9BAA9-716F-43D1-8027-5490A4988F47}"/>
              </a:ext>
            </a:extLst>
          </p:cNvPr>
          <p:cNvSpPr/>
          <p:nvPr/>
        </p:nvSpPr>
        <p:spPr>
          <a:xfrm>
            <a:off x="7720254" y="2180419"/>
            <a:ext cx="3384376" cy="4320919"/>
          </a:xfrm>
          <a:prstGeom prst="rect">
            <a:avLst/>
          </a:prstGeom>
          <a:solidFill>
            <a:srgbClr val="FFC000">
              <a:alpha val="2392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791EFC6-594F-40BE-BB21-8A8F902CF40B}"/>
              </a:ext>
            </a:extLst>
          </p:cNvPr>
          <p:cNvSpPr/>
          <p:nvPr/>
        </p:nvSpPr>
        <p:spPr>
          <a:xfrm flipH="1">
            <a:off x="5636870" y="2187549"/>
            <a:ext cx="132212" cy="4320919"/>
          </a:xfrm>
          <a:prstGeom prst="rect">
            <a:avLst/>
          </a:prstGeom>
          <a:solidFill>
            <a:srgbClr val="FF0000">
              <a:alpha val="2392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cxnSp>
        <p:nvCxnSpPr>
          <p:cNvPr id="11" name="Conector de seta reta 8">
            <a:extLst>
              <a:ext uri="{FF2B5EF4-FFF2-40B4-BE49-F238E27FC236}">
                <a16:creationId xmlns:a16="http://schemas.microsoft.com/office/drawing/2014/main" id="{F10AED93-9CF0-4CFA-9BAA-F364C95CB6E5}"/>
              </a:ext>
            </a:extLst>
          </p:cNvPr>
          <p:cNvCxnSpPr>
            <a:cxnSpLocks/>
          </p:cNvCxnSpPr>
          <p:nvPr/>
        </p:nvCxnSpPr>
        <p:spPr>
          <a:xfrm>
            <a:off x="5425124" y="3693211"/>
            <a:ext cx="345638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28">
            <a:extLst>
              <a:ext uri="{FF2B5EF4-FFF2-40B4-BE49-F238E27FC236}">
                <a16:creationId xmlns:a16="http://schemas.microsoft.com/office/drawing/2014/main" id="{B8D0FB1D-AB46-423E-9360-3C78F82018D7}"/>
              </a:ext>
            </a:extLst>
          </p:cNvPr>
          <p:cNvCxnSpPr>
            <a:cxnSpLocks/>
          </p:cNvCxnSpPr>
          <p:nvPr/>
        </p:nvCxnSpPr>
        <p:spPr>
          <a:xfrm>
            <a:off x="3920412" y="4568885"/>
            <a:ext cx="184030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30">
            <a:extLst>
              <a:ext uri="{FF2B5EF4-FFF2-40B4-BE49-F238E27FC236}">
                <a16:creationId xmlns:a16="http://schemas.microsoft.com/office/drawing/2014/main" id="{5C751B30-BFA7-43FE-9337-BB012716E04B}"/>
              </a:ext>
            </a:extLst>
          </p:cNvPr>
          <p:cNvCxnSpPr>
            <a:cxnSpLocks/>
          </p:cNvCxnSpPr>
          <p:nvPr/>
        </p:nvCxnSpPr>
        <p:spPr>
          <a:xfrm>
            <a:off x="4499309" y="5452234"/>
            <a:ext cx="243392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a Livre: Forma 23">
            <a:extLst>
              <a:ext uri="{FF2B5EF4-FFF2-40B4-BE49-F238E27FC236}">
                <a16:creationId xmlns:a16="http://schemas.microsoft.com/office/drawing/2014/main" id="{8D5BAF7F-D5D6-481D-B2A4-150FE1FCC699}"/>
              </a:ext>
            </a:extLst>
          </p:cNvPr>
          <p:cNvSpPr/>
          <p:nvPr/>
        </p:nvSpPr>
        <p:spPr>
          <a:xfrm>
            <a:off x="5645232" y="2187612"/>
            <a:ext cx="5443316" cy="2013995"/>
          </a:xfrm>
          <a:custGeom>
            <a:avLst/>
            <a:gdLst>
              <a:gd name="connsiteX0" fmla="*/ 0 w 5370653"/>
              <a:gd name="connsiteY0" fmla="*/ 0 h 2291787"/>
              <a:gd name="connsiteX1" fmla="*/ 1180618 w 5370653"/>
              <a:gd name="connsiteY1" fmla="*/ 1990845 h 2291787"/>
              <a:gd name="connsiteX2" fmla="*/ 5370653 w 5370653"/>
              <a:gd name="connsiteY2" fmla="*/ 2291787 h 2291787"/>
              <a:gd name="connsiteX0" fmla="*/ 0 w 5220182"/>
              <a:gd name="connsiteY0" fmla="*/ 0 h 2134162"/>
              <a:gd name="connsiteX1" fmla="*/ 1180618 w 5220182"/>
              <a:gd name="connsiteY1" fmla="*/ 1990845 h 2134162"/>
              <a:gd name="connsiteX2" fmla="*/ 5220182 w 5220182"/>
              <a:gd name="connsiteY2" fmla="*/ 2013995 h 2134162"/>
              <a:gd name="connsiteX0" fmla="*/ 88685 w 5308867"/>
              <a:gd name="connsiteY0" fmla="*/ 0 h 2053718"/>
              <a:gd name="connsiteX1" fmla="*/ 470650 w 5308867"/>
              <a:gd name="connsiteY1" fmla="*/ 1875098 h 2053718"/>
              <a:gd name="connsiteX2" fmla="*/ 5308867 w 5308867"/>
              <a:gd name="connsiteY2" fmla="*/ 2013995 h 2053718"/>
              <a:gd name="connsiteX0" fmla="*/ 0 w 5220182"/>
              <a:gd name="connsiteY0" fmla="*/ 0 h 2068514"/>
              <a:gd name="connsiteX1" fmla="*/ 381965 w 5220182"/>
              <a:gd name="connsiteY1" fmla="*/ 1875098 h 2068514"/>
              <a:gd name="connsiteX2" fmla="*/ 5220182 w 5220182"/>
              <a:gd name="connsiteY2" fmla="*/ 2013995 h 2068514"/>
              <a:gd name="connsiteX0" fmla="*/ 25822 w 5246004"/>
              <a:gd name="connsiteY0" fmla="*/ 0 h 2068514"/>
              <a:gd name="connsiteX1" fmla="*/ 407787 w 5246004"/>
              <a:gd name="connsiteY1" fmla="*/ 1875098 h 2068514"/>
              <a:gd name="connsiteX2" fmla="*/ 5246004 w 5246004"/>
              <a:gd name="connsiteY2" fmla="*/ 2013995 h 2068514"/>
              <a:gd name="connsiteX0" fmla="*/ 7102 w 5227284"/>
              <a:gd name="connsiteY0" fmla="*/ 0 h 2013995"/>
              <a:gd name="connsiteX1" fmla="*/ 493239 w 5227284"/>
              <a:gd name="connsiteY1" fmla="*/ 1759351 h 2013995"/>
              <a:gd name="connsiteX2" fmla="*/ 5227284 w 5227284"/>
              <a:gd name="connsiteY2" fmla="*/ 2013995 h 201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7284" h="2013995">
                <a:moveTo>
                  <a:pt x="7102" y="0"/>
                </a:moveTo>
                <a:cubicBezTo>
                  <a:pt x="-12190" y="804440"/>
                  <a:pt x="-29550" y="1388960"/>
                  <a:pt x="493239" y="1759351"/>
                </a:cubicBezTo>
                <a:cubicBezTo>
                  <a:pt x="1016028" y="2129742"/>
                  <a:pt x="4513512" y="1959980"/>
                  <a:pt x="5227284" y="201399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6E9E657D-9311-48A1-AA92-98EC8EA8A496}"/>
              </a:ext>
            </a:extLst>
          </p:cNvPr>
          <p:cNvSpPr/>
          <p:nvPr/>
        </p:nvSpPr>
        <p:spPr>
          <a:xfrm flipV="1">
            <a:off x="5645232" y="4504472"/>
            <a:ext cx="5445244" cy="2013995"/>
          </a:xfrm>
          <a:custGeom>
            <a:avLst/>
            <a:gdLst>
              <a:gd name="connsiteX0" fmla="*/ 0 w 5370653"/>
              <a:gd name="connsiteY0" fmla="*/ 0 h 2291787"/>
              <a:gd name="connsiteX1" fmla="*/ 1180618 w 5370653"/>
              <a:gd name="connsiteY1" fmla="*/ 1990845 h 2291787"/>
              <a:gd name="connsiteX2" fmla="*/ 5370653 w 5370653"/>
              <a:gd name="connsiteY2" fmla="*/ 2291787 h 2291787"/>
              <a:gd name="connsiteX0" fmla="*/ 0 w 5220182"/>
              <a:gd name="connsiteY0" fmla="*/ 0 h 2134162"/>
              <a:gd name="connsiteX1" fmla="*/ 1180618 w 5220182"/>
              <a:gd name="connsiteY1" fmla="*/ 1990845 h 2134162"/>
              <a:gd name="connsiteX2" fmla="*/ 5220182 w 5220182"/>
              <a:gd name="connsiteY2" fmla="*/ 2013995 h 2134162"/>
              <a:gd name="connsiteX0" fmla="*/ 88685 w 5308867"/>
              <a:gd name="connsiteY0" fmla="*/ 0 h 2053718"/>
              <a:gd name="connsiteX1" fmla="*/ 470650 w 5308867"/>
              <a:gd name="connsiteY1" fmla="*/ 1875098 h 2053718"/>
              <a:gd name="connsiteX2" fmla="*/ 5308867 w 5308867"/>
              <a:gd name="connsiteY2" fmla="*/ 2013995 h 2053718"/>
              <a:gd name="connsiteX0" fmla="*/ 0 w 5220182"/>
              <a:gd name="connsiteY0" fmla="*/ 0 h 2068514"/>
              <a:gd name="connsiteX1" fmla="*/ 381965 w 5220182"/>
              <a:gd name="connsiteY1" fmla="*/ 1875098 h 2068514"/>
              <a:gd name="connsiteX2" fmla="*/ 5220182 w 5220182"/>
              <a:gd name="connsiteY2" fmla="*/ 2013995 h 2068514"/>
              <a:gd name="connsiteX0" fmla="*/ 25822 w 5246004"/>
              <a:gd name="connsiteY0" fmla="*/ 0 h 2068514"/>
              <a:gd name="connsiteX1" fmla="*/ 407787 w 5246004"/>
              <a:gd name="connsiteY1" fmla="*/ 1875098 h 2068514"/>
              <a:gd name="connsiteX2" fmla="*/ 5246004 w 5246004"/>
              <a:gd name="connsiteY2" fmla="*/ 2013995 h 2068514"/>
              <a:gd name="connsiteX0" fmla="*/ 7102 w 5227284"/>
              <a:gd name="connsiteY0" fmla="*/ 0 h 2013995"/>
              <a:gd name="connsiteX1" fmla="*/ 493239 w 5227284"/>
              <a:gd name="connsiteY1" fmla="*/ 1759351 h 2013995"/>
              <a:gd name="connsiteX2" fmla="*/ 5227284 w 5227284"/>
              <a:gd name="connsiteY2" fmla="*/ 2013995 h 201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7284" h="2013995">
                <a:moveTo>
                  <a:pt x="7102" y="0"/>
                </a:moveTo>
                <a:cubicBezTo>
                  <a:pt x="-12190" y="804440"/>
                  <a:pt x="-29550" y="1388960"/>
                  <a:pt x="493239" y="1759351"/>
                </a:cubicBezTo>
                <a:cubicBezTo>
                  <a:pt x="1016028" y="2129742"/>
                  <a:pt x="4513512" y="1959980"/>
                  <a:pt x="5227284" y="201399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7385DCA-A9BE-4D99-AEA2-D12D1A474E56}"/>
              </a:ext>
            </a:extLst>
          </p:cNvPr>
          <p:cNvSpPr/>
          <p:nvPr/>
        </p:nvSpPr>
        <p:spPr>
          <a:xfrm>
            <a:off x="5636870" y="2182345"/>
            <a:ext cx="5469686" cy="43209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AEE005C-1297-49DD-A92B-17A68E2CE9E3}"/>
              </a:ext>
            </a:extLst>
          </p:cNvPr>
          <p:cNvSpPr txBox="1"/>
          <p:nvPr/>
        </p:nvSpPr>
        <p:spPr>
          <a:xfrm>
            <a:off x="5568203" y="6483744"/>
            <a:ext cx="2159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Velocidade (m/s)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77B1F9-BE31-47A1-81B1-DC1F19ECD9B9}"/>
              </a:ext>
            </a:extLst>
          </p:cNvPr>
          <p:cNvSpPr txBox="1"/>
          <p:nvPr/>
        </p:nvSpPr>
        <p:spPr>
          <a:xfrm rot="16200000">
            <a:off x="4858477" y="5849436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Erro (%)</a:t>
            </a:r>
          </a:p>
        </p:txBody>
      </p:sp>
    </p:spTree>
    <p:extLst>
      <p:ext uri="{BB962C8B-B14F-4D97-AF65-F5344CB8AC3E}">
        <p14:creationId xmlns:p14="http://schemas.microsoft.com/office/powerpoint/2010/main" val="386100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6000" dirty="0"/>
              <a:t>Instalação – com trechos retos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98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Juntas de montagem: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CA0A8D73-64C5-40D7-AFD1-81E6E1B23307}"/>
              </a:ext>
            </a:extLst>
          </p:cNvPr>
          <p:cNvGrpSpPr/>
          <p:nvPr/>
        </p:nvGrpSpPr>
        <p:grpSpPr>
          <a:xfrm rot="1380000">
            <a:off x="3327841" y="2347152"/>
            <a:ext cx="2520000" cy="2520000"/>
            <a:chOff x="1649503" y="2606232"/>
            <a:chExt cx="2160000" cy="2160000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19E1F2E-0D37-4037-ADBB-DED9D6BAF8C9}"/>
                </a:ext>
              </a:extLst>
            </p:cNvPr>
            <p:cNvSpPr/>
            <p:nvPr/>
          </p:nvSpPr>
          <p:spPr>
            <a:xfrm>
              <a:off x="1649503" y="2606232"/>
              <a:ext cx="2160000" cy="21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88D3C016-E29B-40B4-AF40-E92209B2096E}"/>
                </a:ext>
              </a:extLst>
            </p:cNvPr>
            <p:cNvSpPr/>
            <p:nvPr/>
          </p:nvSpPr>
          <p:spPr>
            <a:xfrm>
              <a:off x="1754799" y="3596232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37209154-88A1-4369-B26B-F71CF28EDEC8}"/>
                </a:ext>
              </a:extLst>
            </p:cNvPr>
            <p:cNvSpPr/>
            <p:nvPr/>
          </p:nvSpPr>
          <p:spPr>
            <a:xfrm>
              <a:off x="2639503" y="2715214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9D6C60AC-2146-4CD8-BBD4-12FE5F138773}"/>
                </a:ext>
              </a:extLst>
            </p:cNvPr>
            <p:cNvSpPr/>
            <p:nvPr/>
          </p:nvSpPr>
          <p:spPr>
            <a:xfrm>
              <a:off x="2639503" y="4492711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C2101CB-21D5-4ED5-8BC3-541B1E191DCC}"/>
                </a:ext>
              </a:extLst>
            </p:cNvPr>
            <p:cNvSpPr/>
            <p:nvPr/>
          </p:nvSpPr>
          <p:spPr>
            <a:xfrm>
              <a:off x="3534478" y="3588039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E29E1A3-3688-4043-A316-45D278BE4489}"/>
                </a:ext>
              </a:extLst>
            </p:cNvPr>
            <p:cNvSpPr/>
            <p:nvPr/>
          </p:nvSpPr>
          <p:spPr>
            <a:xfrm>
              <a:off x="2022314" y="296935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9C0AD47F-0950-461D-9AA4-418D0267F317}"/>
                </a:ext>
              </a:extLst>
            </p:cNvPr>
            <p:cNvSpPr/>
            <p:nvPr/>
          </p:nvSpPr>
          <p:spPr>
            <a:xfrm>
              <a:off x="3279774" y="422427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A6247B9-F63E-43F4-A455-E9556A789616}"/>
                </a:ext>
              </a:extLst>
            </p:cNvPr>
            <p:cNvSpPr/>
            <p:nvPr/>
          </p:nvSpPr>
          <p:spPr>
            <a:xfrm>
              <a:off x="3267074" y="296935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F135E8F4-6231-44AB-BA2F-AED01C21885D}"/>
                </a:ext>
              </a:extLst>
            </p:cNvPr>
            <p:cNvSpPr/>
            <p:nvPr/>
          </p:nvSpPr>
          <p:spPr>
            <a:xfrm>
              <a:off x="2007074" y="422427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061D61E1-BC62-42B4-9A70-3D97A82F7FCD}"/>
                </a:ext>
              </a:extLst>
            </p:cNvPr>
            <p:cNvSpPr/>
            <p:nvPr/>
          </p:nvSpPr>
          <p:spPr>
            <a:xfrm>
              <a:off x="2071844" y="3016340"/>
              <a:ext cx="1332000" cy="133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4636552C-5C56-4C72-8D0F-FB0782E6E377}"/>
                </a:ext>
              </a:extLst>
            </p:cNvPr>
            <p:cNvSpPr/>
            <p:nvPr/>
          </p:nvSpPr>
          <p:spPr>
            <a:xfrm>
              <a:off x="1943360" y="2903815"/>
              <a:ext cx="1584000" cy="158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BED65855-44DE-4D24-AE41-8544F0346DA4}"/>
                </a:ext>
              </a:extLst>
            </p:cNvPr>
            <p:cNvSpPr/>
            <p:nvPr/>
          </p:nvSpPr>
          <p:spPr>
            <a:xfrm>
              <a:off x="2103424" y="3078423"/>
              <a:ext cx="1260000" cy="126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048" name="Agrupar 2047">
            <a:extLst>
              <a:ext uri="{FF2B5EF4-FFF2-40B4-BE49-F238E27FC236}">
                <a16:creationId xmlns:a16="http://schemas.microsoft.com/office/drawing/2014/main" id="{01C903AC-C586-46A0-B550-F328BF03AF36}"/>
              </a:ext>
            </a:extLst>
          </p:cNvPr>
          <p:cNvGrpSpPr/>
          <p:nvPr/>
        </p:nvGrpSpPr>
        <p:grpSpPr>
          <a:xfrm rot="1380000">
            <a:off x="6173280" y="2347152"/>
            <a:ext cx="2520000" cy="2520000"/>
            <a:chOff x="5282026" y="2606232"/>
            <a:chExt cx="2520000" cy="2520000"/>
          </a:xfrm>
        </p:grpSpPr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CCF66E92-A9BB-4699-9C52-402A1D3EFEEE}"/>
                </a:ext>
              </a:extLst>
            </p:cNvPr>
            <p:cNvSpPr/>
            <p:nvPr/>
          </p:nvSpPr>
          <p:spPr>
            <a:xfrm>
              <a:off x="5282026" y="2606232"/>
              <a:ext cx="2520000" cy="252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4E9A09C6-E725-422E-89F9-9EB5D0964E4C}"/>
                </a:ext>
              </a:extLst>
            </p:cNvPr>
            <p:cNvSpPr/>
            <p:nvPr/>
          </p:nvSpPr>
          <p:spPr>
            <a:xfrm>
              <a:off x="5404871" y="3761232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1F061E9F-BBCE-4535-9618-1875FF6BF3EF}"/>
                </a:ext>
              </a:extLst>
            </p:cNvPr>
            <p:cNvSpPr/>
            <p:nvPr/>
          </p:nvSpPr>
          <p:spPr>
            <a:xfrm>
              <a:off x="6437026" y="2733378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B7DDEC89-7E7D-4023-BF43-2732889FFE54}"/>
                </a:ext>
              </a:extLst>
            </p:cNvPr>
            <p:cNvSpPr/>
            <p:nvPr/>
          </p:nvSpPr>
          <p:spPr>
            <a:xfrm>
              <a:off x="6437026" y="4807124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DC56162-9723-42E4-B9F6-EB7CD57D3AE4}"/>
                </a:ext>
              </a:extLst>
            </p:cNvPr>
            <p:cNvSpPr/>
            <p:nvPr/>
          </p:nvSpPr>
          <p:spPr>
            <a:xfrm>
              <a:off x="7481164" y="3751674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E480C033-A026-4162-A369-A1465A4580EF}"/>
                </a:ext>
              </a:extLst>
            </p:cNvPr>
            <p:cNvSpPr/>
            <p:nvPr/>
          </p:nvSpPr>
          <p:spPr>
            <a:xfrm>
              <a:off x="5716972" y="3029870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0B15F1BD-655D-4875-8184-CDB4E0A949ED}"/>
                </a:ext>
              </a:extLst>
            </p:cNvPr>
            <p:cNvSpPr/>
            <p:nvPr/>
          </p:nvSpPr>
          <p:spPr>
            <a:xfrm>
              <a:off x="7184009" y="4493943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BFBB84E4-8D74-407A-BAF3-1042C3CA05A6}"/>
                </a:ext>
              </a:extLst>
            </p:cNvPr>
            <p:cNvSpPr/>
            <p:nvPr/>
          </p:nvSpPr>
          <p:spPr>
            <a:xfrm>
              <a:off x="7169192" y="3029870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49287F0D-EE0A-42E6-8068-996755CA3FA9}"/>
                </a:ext>
              </a:extLst>
            </p:cNvPr>
            <p:cNvSpPr/>
            <p:nvPr/>
          </p:nvSpPr>
          <p:spPr>
            <a:xfrm>
              <a:off x="5699192" y="4493943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9EA141B5-8220-42E3-A054-EE741F95193B}"/>
                </a:ext>
              </a:extLst>
            </p:cNvPr>
            <p:cNvSpPr/>
            <p:nvPr/>
          </p:nvSpPr>
          <p:spPr>
            <a:xfrm>
              <a:off x="5774757" y="3084691"/>
              <a:ext cx="1554000" cy="155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44D6FD4A-C34E-4374-A014-7FDEE63DACD8}"/>
                </a:ext>
              </a:extLst>
            </p:cNvPr>
            <p:cNvSpPr/>
            <p:nvPr/>
          </p:nvSpPr>
          <p:spPr>
            <a:xfrm>
              <a:off x="5624859" y="2953412"/>
              <a:ext cx="1848000" cy="1848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54B168B4-0964-4AD0-A6AF-CBC86D068FEE}"/>
                </a:ext>
              </a:extLst>
            </p:cNvPr>
            <p:cNvSpPr/>
            <p:nvPr/>
          </p:nvSpPr>
          <p:spPr>
            <a:xfrm>
              <a:off x="5925901" y="3233322"/>
              <a:ext cx="1260000" cy="129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049" name="Agrupar 2048">
            <a:extLst>
              <a:ext uri="{FF2B5EF4-FFF2-40B4-BE49-F238E27FC236}">
                <a16:creationId xmlns:a16="http://schemas.microsoft.com/office/drawing/2014/main" id="{0B9C013B-1A74-43F6-8D5A-F2E9CC0119B5}"/>
              </a:ext>
            </a:extLst>
          </p:cNvPr>
          <p:cNvGrpSpPr/>
          <p:nvPr/>
        </p:nvGrpSpPr>
        <p:grpSpPr>
          <a:xfrm rot="-1380000">
            <a:off x="9042118" y="2337594"/>
            <a:ext cx="2520000" cy="2520000"/>
            <a:chOff x="9042118" y="2596674"/>
            <a:chExt cx="2520000" cy="2520000"/>
          </a:xfrm>
        </p:grpSpPr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A654318A-7287-4B1F-927B-D95714F10F19}"/>
                </a:ext>
              </a:extLst>
            </p:cNvPr>
            <p:cNvSpPr/>
            <p:nvPr/>
          </p:nvSpPr>
          <p:spPr>
            <a:xfrm>
              <a:off x="9042118" y="2596674"/>
              <a:ext cx="2520000" cy="252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7506545E-4C50-4FD0-B26A-8F11AE68F77B}"/>
                </a:ext>
              </a:extLst>
            </p:cNvPr>
            <p:cNvSpPr/>
            <p:nvPr/>
          </p:nvSpPr>
          <p:spPr>
            <a:xfrm>
              <a:off x="9164963" y="3751674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Elipse 49">
              <a:extLst>
                <a:ext uri="{FF2B5EF4-FFF2-40B4-BE49-F238E27FC236}">
                  <a16:creationId xmlns:a16="http://schemas.microsoft.com/office/drawing/2014/main" id="{E6A70463-721A-4716-A6BB-B3BCB9DB3439}"/>
                </a:ext>
              </a:extLst>
            </p:cNvPr>
            <p:cNvSpPr/>
            <p:nvPr/>
          </p:nvSpPr>
          <p:spPr>
            <a:xfrm>
              <a:off x="10197118" y="2723820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1A0AA505-180B-4473-8368-42E228946EAA}"/>
                </a:ext>
              </a:extLst>
            </p:cNvPr>
            <p:cNvSpPr/>
            <p:nvPr/>
          </p:nvSpPr>
          <p:spPr>
            <a:xfrm>
              <a:off x="10197118" y="4797566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68862C2F-78F7-491E-8A02-6113872312D0}"/>
                </a:ext>
              </a:extLst>
            </p:cNvPr>
            <p:cNvSpPr/>
            <p:nvPr/>
          </p:nvSpPr>
          <p:spPr>
            <a:xfrm>
              <a:off x="11241256" y="3742116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D359250D-383B-4F52-A596-69059FD9C9F8}"/>
                </a:ext>
              </a:extLst>
            </p:cNvPr>
            <p:cNvSpPr/>
            <p:nvPr/>
          </p:nvSpPr>
          <p:spPr>
            <a:xfrm>
              <a:off x="9477064" y="3020312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355E8C80-3B5D-4014-9C18-689D18C255C1}"/>
                </a:ext>
              </a:extLst>
            </p:cNvPr>
            <p:cNvSpPr/>
            <p:nvPr/>
          </p:nvSpPr>
          <p:spPr>
            <a:xfrm>
              <a:off x="10944101" y="4484385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4CCAF1E8-00DB-4F68-A3C5-89185647285B}"/>
                </a:ext>
              </a:extLst>
            </p:cNvPr>
            <p:cNvSpPr/>
            <p:nvPr/>
          </p:nvSpPr>
          <p:spPr>
            <a:xfrm>
              <a:off x="10929284" y="3020312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C202AC99-85E8-44DA-84C3-6AF11FA89E9F}"/>
                </a:ext>
              </a:extLst>
            </p:cNvPr>
            <p:cNvSpPr/>
            <p:nvPr/>
          </p:nvSpPr>
          <p:spPr>
            <a:xfrm>
              <a:off x="9459284" y="4484385"/>
              <a:ext cx="210000" cy="21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AD3C7454-2F28-4277-B672-25B0FBD81A71}"/>
                </a:ext>
              </a:extLst>
            </p:cNvPr>
            <p:cNvSpPr/>
            <p:nvPr/>
          </p:nvSpPr>
          <p:spPr>
            <a:xfrm>
              <a:off x="9534849" y="3075133"/>
              <a:ext cx="1554000" cy="155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E277B59D-D0EB-43B0-AB62-33E47CCE2FE8}"/>
                </a:ext>
              </a:extLst>
            </p:cNvPr>
            <p:cNvSpPr/>
            <p:nvPr/>
          </p:nvSpPr>
          <p:spPr>
            <a:xfrm>
              <a:off x="9409335" y="3035294"/>
              <a:ext cx="1764000" cy="176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06A29449-8B0F-41F9-92F9-151BB4D36C96}"/>
                </a:ext>
              </a:extLst>
            </p:cNvPr>
            <p:cNvSpPr/>
            <p:nvPr/>
          </p:nvSpPr>
          <p:spPr>
            <a:xfrm>
              <a:off x="9596077" y="3239004"/>
              <a:ext cx="1368000" cy="136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EDB40DF7-35EC-4089-923C-0A7D3275BDDE}"/>
              </a:ext>
            </a:extLst>
          </p:cNvPr>
          <p:cNvSpPr txBox="1"/>
          <p:nvPr/>
        </p:nvSpPr>
        <p:spPr>
          <a:xfrm>
            <a:off x="3689896" y="5126767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Montagem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correta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B27AF72-77FE-4C59-993D-1367B99E3A6E}"/>
              </a:ext>
            </a:extLst>
          </p:cNvPr>
          <p:cNvSpPr txBox="1"/>
          <p:nvPr/>
        </p:nvSpPr>
        <p:spPr>
          <a:xfrm>
            <a:off x="6226681" y="5128697"/>
            <a:ext cx="2432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Junta menor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que o medidor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F0E023DA-743E-40B3-BAFE-A292255EAD6F}"/>
              </a:ext>
            </a:extLst>
          </p:cNvPr>
          <p:cNvSpPr txBox="1"/>
          <p:nvPr/>
        </p:nvSpPr>
        <p:spPr>
          <a:xfrm>
            <a:off x="9423325" y="5119052"/>
            <a:ext cx="17373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Junta fora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de centro</a:t>
            </a:r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13447DB1-DF53-40B5-9821-C6B73E353F2E}"/>
              </a:ext>
            </a:extLst>
          </p:cNvPr>
          <p:cNvSpPr/>
          <p:nvPr/>
        </p:nvSpPr>
        <p:spPr>
          <a:xfrm rot="1380000">
            <a:off x="482395" y="2349079"/>
            <a:ext cx="2520000" cy="252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B903F878-C5AA-441A-AAC2-6A15FE044D19}"/>
              </a:ext>
            </a:extLst>
          </p:cNvPr>
          <p:cNvSpPr/>
          <p:nvPr/>
        </p:nvSpPr>
        <p:spPr>
          <a:xfrm rot="1380000">
            <a:off x="687292" y="3100784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8D34E23F-58C5-4F51-9604-7C71581553B6}"/>
              </a:ext>
            </a:extLst>
          </p:cNvPr>
          <p:cNvSpPr/>
          <p:nvPr/>
        </p:nvSpPr>
        <p:spPr>
          <a:xfrm rot="1380000">
            <a:off x="2039010" y="2557934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Elipse 68">
            <a:extLst>
              <a:ext uri="{FF2B5EF4-FFF2-40B4-BE49-F238E27FC236}">
                <a16:creationId xmlns:a16="http://schemas.microsoft.com/office/drawing/2014/main" id="{C7D71B14-A35D-4905-B958-9CAA57B02823}"/>
              </a:ext>
            </a:extLst>
          </p:cNvPr>
          <p:cNvSpPr/>
          <p:nvPr/>
        </p:nvSpPr>
        <p:spPr>
          <a:xfrm rot="1380000">
            <a:off x="1228732" y="4466828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E55EA8FE-0501-4265-B298-810DD9FEE69C}"/>
              </a:ext>
            </a:extLst>
          </p:cNvPr>
          <p:cNvSpPr/>
          <p:nvPr/>
        </p:nvSpPr>
        <p:spPr>
          <a:xfrm rot="1380000">
            <a:off x="2602263" y="3903257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Elipse 70">
            <a:extLst>
              <a:ext uri="{FF2B5EF4-FFF2-40B4-BE49-F238E27FC236}">
                <a16:creationId xmlns:a16="http://schemas.microsoft.com/office/drawing/2014/main" id="{CD0DDD56-1624-4EC0-93E5-E6BBBAB4AC67}"/>
              </a:ext>
            </a:extLst>
          </p:cNvPr>
          <p:cNvSpPr/>
          <p:nvPr/>
        </p:nvSpPr>
        <p:spPr>
          <a:xfrm rot="1380000">
            <a:off x="1260348" y="2549509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id="{12AB9547-924D-4CA1-A0BF-B042573BC8D0}"/>
              </a:ext>
            </a:extLst>
          </p:cNvPr>
          <p:cNvSpPr/>
          <p:nvPr/>
        </p:nvSpPr>
        <p:spPr>
          <a:xfrm rot="1380000">
            <a:off x="2038703" y="4470412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" name="Elipse 72">
            <a:extLst>
              <a:ext uri="{FF2B5EF4-FFF2-40B4-BE49-F238E27FC236}">
                <a16:creationId xmlns:a16="http://schemas.microsoft.com/office/drawing/2014/main" id="{56598EF5-5F52-4DF1-91F8-1177DDC0D586}"/>
              </a:ext>
            </a:extLst>
          </p:cNvPr>
          <p:cNvSpPr/>
          <p:nvPr/>
        </p:nvSpPr>
        <p:spPr>
          <a:xfrm rot="1380000">
            <a:off x="2597124" y="3116937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" name="Elipse 73">
            <a:extLst>
              <a:ext uri="{FF2B5EF4-FFF2-40B4-BE49-F238E27FC236}">
                <a16:creationId xmlns:a16="http://schemas.microsoft.com/office/drawing/2014/main" id="{FE673C40-6C73-499C-BAB3-4E87E4DDAE91}"/>
              </a:ext>
            </a:extLst>
          </p:cNvPr>
          <p:cNvSpPr/>
          <p:nvPr/>
        </p:nvSpPr>
        <p:spPr>
          <a:xfrm rot="1380000">
            <a:off x="671922" y="3890248"/>
            <a:ext cx="210000" cy="21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Elipse 74">
            <a:extLst>
              <a:ext uri="{FF2B5EF4-FFF2-40B4-BE49-F238E27FC236}">
                <a16:creationId xmlns:a16="http://schemas.microsoft.com/office/drawing/2014/main" id="{8F54A3AB-D47B-424F-813C-BE53BDADDBCC}"/>
              </a:ext>
            </a:extLst>
          </p:cNvPr>
          <p:cNvSpPr/>
          <p:nvPr/>
        </p:nvSpPr>
        <p:spPr>
          <a:xfrm rot="1380000">
            <a:off x="976127" y="2831702"/>
            <a:ext cx="1554000" cy="155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F79D83B4-D828-4817-B9F2-CE460DAC2AAE}"/>
              </a:ext>
            </a:extLst>
          </p:cNvPr>
          <p:cNvSpPr txBox="1"/>
          <p:nvPr/>
        </p:nvSpPr>
        <p:spPr>
          <a:xfrm>
            <a:off x="891708" y="5136292"/>
            <a:ext cx="16898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Flange do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medidor</a:t>
            </a:r>
          </a:p>
        </p:txBody>
      </p:sp>
      <p:pic>
        <p:nvPicPr>
          <p:cNvPr id="79" name="Picture 4">
            <a:extLst>
              <a:ext uri="{FF2B5EF4-FFF2-40B4-BE49-F238E27FC236}">
                <a16:creationId xmlns:a16="http://schemas.microsoft.com/office/drawing/2014/main" id="{4CA408AD-5096-4D4E-9554-C5A3E0ED7FD7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20" y="6011862"/>
            <a:ext cx="887733" cy="63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>
            <a:extLst>
              <a:ext uri="{FF2B5EF4-FFF2-40B4-BE49-F238E27FC236}">
                <a16:creationId xmlns:a16="http://schemas.microsoft.com/office/drawing/2014/main" id="{2CA72B03-98D9-4931-B7BA-64E4B696A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297" y="6046587"/>
            <a:ext cx="655762" cy="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>
            <a:extLst>
              <a:ext uri="{FF2B5EF4-FFF2-40B4-BE49-F238E27FC236}">
                <a16:creationId xmlns:a16="http://schemas.microsoft.com/office/drawing/2014/main" id="{0060F2DC-F2BC-4732-B35B-2008BB40E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97" y="6048515"/>
            <a:ext cx="655762" cy="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27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tângulo 98">
            <a:extLst>
              <a:ext uri="{FF2B5EF4-FFF2-40B4-BE49-F238E27FC236}">
                <a16:creationId xmlns:a16="http://schemas.microsoft.com/office/drawing/2014/main" id="{4A3206F5-522C-492F-87AC-72EE011BA45B}"/>
              </a:ext>
            </a:extLst>
          </p:cNvPr>
          <p:cNvSpPr/>
          <p:nvPr/>
        </p:nvSpPr>
        <p:spPr>
          <a:xfrm>
            <a:off x="6924752" y="3105837"/>
            <a:ext cx="278087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98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Diâmetro interno do medidor diferente da tubulação: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DF36FDE-AC04-45F2-BBE0-1FF78874703F}"/>
              </a:ext>
            </a:extLst>
          </p:cNvPr>
          <p:cNvSpPr/>
          <p:nvPr/>
        </p:nvSpPr>
        <p:spPr>
          <a:xfrm>
            <a:off x="5266485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EBD1BC30-03C4-4AF0-8EBC-6EC88116C6DC}"/>
              </a:ext>
            </a:extLst>
          </p:cNvPr>
          <p:cNvSpPr/>
          <p:nvPr/>
        </p:nvSpPr>
        <p:spPr>
          <a:xfrm>
            <a:off x="8684607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E76F8499-5F2B-4AB2-BFA3-2B24D7D62A19}"/>
              </a:ext>
            </a:extLst>
          </p:cNvPr>
          <p:cNvSpPr/>
          <p:nvPr/>
        </p:nvSpPr>
        <p:spPr>
          <a:xfrm>
            <a:off x="5806485" y="3624674"/>
            <a:ext cx="252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00A298F2-1426-474C-861E-32E010A54773}"/>
              </a:ext>
            </a:extLst>
          </p:cNvPr>
          <p:cNvSpPr/>
          <p:nvPr/>
        </p:nvSpPr>
        <p:spPr>
          <a:xfrm>
            <a:off x="5446485" y="4033455"/>
            <a:ext cx="360000" cy="165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3A7EA939-1539-4E8A-AED8-3EE0710F5BE0}"/>
              </a:ext>
            </a:extLst>
          </p:cNvPr>
          <p:cNvSpPr/>
          <p:nvPr/>
        </p:nvSpPr>
        <p:spPr>
          <a:xfrm>
            <a:off x="8326845" y="4033455"/>
            <a:ext cx="360000" cy="165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8E6329B1-7967-4BA7-93DD-EEDC3262E8AB}"/>
              </a:ext>
            </a:extLst>
          </p:cNvPr>
          <p:cNvSpPr/>
          <p:nvPr/>
        </p:nvSpPr>
        <p:spPr>
          <a:xfrm>
            <a:off x="8867487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A73F951-6B0F-4D94-9749-75059EBBF0AC}"/>
              </a:ext>
            </a:extLst>
          </p:cNvPr>
          <p:cNvSpPr/>
          <p:nvPr/>
        </p:nvSpPr>
        <p:spPr>
          <a:xfrm>
            <a:off x="5266484" y="4086795"/>
            <a:ext cx="3600000" cy="154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7E63DCC3-19B7-4BC5-B87C-965334FFE6A4}"/>
              </a:ext>
            </a:extLst>
          </p:cNvPr>
          <p:cNvSpPr/>
          <p:nvPr/>
        </p:nvSpPr>
        <p:spPr>
          <a:xfrm>
            <a:off x="9052795" y="3935430"/>
            <a:ext cx="2520000" cy="18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1BA39C19-C22A-4EE4-BCB1-F4742EB6B2A3}"/>
              </a:ext>
            </a:extLst>
          </p:cNvPr>
          <p:cNvSpPr/>
          <p:nvPr/>
        </p:nvSpPr>
        <p:spPr>
          <a:xfrm>
            <a:off x="8876182" y="4042260"/>
            <a:ext cx="2700000" cy="165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FD8E2D1-7357-41CC-839F-05F086545A6A}"/>
              </a:ext>
            </a:extLst>
          </p:cNvPr>
          <p:cNvGrpSpPr/>
          <p:nvPr/>
        </p:nvGrpSpPr>
        <p:grpSpPr>
          <a:xfrm flipH="1">
            <a:off x="2553441" y="3624674"/>
            <a:ext cx="2708695" cy="2520000"/>
            <a:chOff x="1349669" y="2290019"/>
            <a:chExt cx="2708695" cy="2520000"/>
          </a:xfrm>
        </p:grpSpPr>
        <p:sp>
          <p:nvSpPr>
            <p:cNvPr id="95" name="Retângulo 94">
              <a:extLst>
                <a:ext uri="{FF2B5EF4-FFF2-40B4-BE49-F238E27FC236}">
                  <a16:creationId xmlns:a16="http://schemas.microsoft.com/office/drawing/2014/main" id="{AE962DE4-EDDD-45E8-8F97-30AD292502C4}"/>
                </a:ext>
              </a:extLst>
            </p:cNvPr>
            <p:cNvSpPr/>
            <p:nvPr/>
          </p:nvSpPr>
          <p:spPr>
            <a:xfrm flipH="1" flipV="1">
              <a:off x="1349669" y="2290019"/>
              <a:ext cx="180000" cy="25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6" name="Retângulo 95">
              <a:extLst>
                <a:ext uri="{FF2B5EF4-FFF2-40B4-BE49-F238E27FC236}">
                  <a16:creationId xmlns:a16="http://schemas.microsoft.com/office/drawing/2014/main" id="{892CBDA5-C109-4AA6-A495-119A45F32184}"/>
                </a:ext>
              </a:extLst>
            </p:cNvPr>
            <p:cNvSpPr/>
            <p:nvPr/>
          </p:nvSpPr>
          <p:spPr>
            <a:xfrm flipH="1" flipV="1">
              <a:off x="1534977" y="2670225"/>
              <a:ext cx="2520000" cy="172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7" name="Retângulo 96">
              <a:extLst>
                <a:ext uri="{FF2B5EF4-FFF2-40B4-BE49-F238E27FC236}">
                  <a16:creationId xmlns:a16="http://schemas.microsoft.com/office/drawing/2014/main" id="{E73DC056-F25F-4764-94D9-E36282B8C682}"/>
                </a:ext>
              </a:extLst>
            </p:cNvPr>
            <p:cNvSpPr/>
            <p:nvPr/>
          </p:nvSpPr>
          <p:spPr>
            <a:xfrm flipH="1" flipV="1">
              <a:off x="1358364" y="2811780"/>
              <a:ext cx="270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8" name="Retângulo 97">
            <a:extLst>
              <a:ext uri="{FF2B5EF4-FFF2-40B4-BE49-F238E27FC236}">
                <a16:creationId xmlns:a16="http://schemas.microsoft.com/office/drawing/2014/main" id="{F7F93DD4-4007-47E4-BFB0-D30A379C7834}"/>
              </a:ext>
            </a:extLst>
          </p:cNvPr>
          <p:cNvSpPr/>
          <p:nvPr/>
        </p:nvSpPr>
        <p:spPr>
          <a:xfrm>
            <a:off x="6477712" y="2595957"/>
            <a:ext cx="1152000" cy="5059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53EB425-B963-4DD7-9F1C-FC4B646E709B}"/>
              </a:ext>
            </a:extLst>
          </p:cNvPr>
          <p:cNvSpPr/>
          <p:nvPr/>
        </p:nvSpPr>
        <p:spPr>
          <a:xfrm>
            <a:off x="4892752" y="3759200"/>
            <a:ext cx="720000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D2CFE04D-801E-4A38-8E3F-86FD1E4FC76F}"/>
              </a:ext>
            </a:extLst>
          </p:cNvPr>
          <p:cNvSpPr/>
          <p:nvPr/>
        </p:nvSpPr>
        <p:spPr>
          <a:xfrm>
            <a:off x="4892752" y="5201920"/>
            <a:ext cx="720000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1" name="Elipse 100">
            <a:extLst>
              <a:ext uri="{FF2B5EF4-FFF2-40B4-BE49-F238E27FC236}">
                <a16:creationId xmlns:a16="http://schemas.microsoft.com/office/drawing/2014/main" id="{39A74477-C305-41A1-9D2E-EBC8A7C9BE08}"/>
              </a:ext>
            </a:extLst>
          </p:cNvPr>
          <p:cNvSpPr/>
          <p:nvPr/>
        </p:nvSpPr>
        <p:spPr>
          <a:xfrm>
            <a:off x="8521044" y="3799682"/>
            <a:ext cx="720000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2" name="Elipse 101">
            <a:extLst>
              <a:ext uri="{FF2B5EF4-FFF2-40B4-BE49-F238E27FC236}">
                <a16:creationId xmlns:a16="http://schemas.microsoft.com/office/drawing/2014/main" id="{C098DA6B-50FE-4F91-A1BA-424CA7CD1D6E}"/>
              </a:ext>
            </a:extLst>
          </p:cNvPr>
          <p:cNvSpPr/>
          <p:nvPr/>
        </p:nvSpPr>
        <p:spPr>
          <a:xfrm>
            <a:off x="8519872" y="5222240"/>
            <a:ext cx="720000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842433D2-3AEE-4B1C-9F1D-245CF9124D91}"/>
              </a:ext>
            </a:extLst>
          </p:cNvPr>
          <p:cNvSpPr txBox="1"/>
          <p:nvPr/>
        </p:nvSpPr>
        <p:spPr>
          <a:xfrm>
            <a:off x="6342191" y="6249163"/>
            <a:ext cx="1415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Medidor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78C159CD-96F0-435B-9F7E-D337425B9EC6}"/>
              </a:ext>
            </a:extLst>
          </p:cNvPr>
          <p:cNvSpPr txBox="1"/>
          <p:nvPr/>
        </p:nvSpPr>
        <p:spPr>
          <a:xfrm>
            <a:off x="2934455" y="5871120"/>
            <a:ext cx="17287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Tubulação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montante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5EEC39CD-2060-4A0C-A30E-26B22585A117}"/>
              </a:ext>
            </a:extLst>
          </p:cNvPr>
          <p:cNvSpPr txBox="1"/>
          <p:nvPr/>
        </p:nvSpPr>
        <p:spPr>
          <a:xfrm>
            <a:off x="9448423" y="5879831"/>
            <a:ext cx="17287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Tubulação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Jusante</a:t>
            </a:r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46CE7EED-D8C5-4AC5-83C2-3BAEEF0A37AE}"/>
              </a:ext>
            </a:extLst>
          </p:cNvPr>
          <p:cNvSpPr/>
          <p:nvPr/>
        </p:nvSpPr>
        <p:spPr>
          <a:xfrm>
            <a:off x="221690" y="4444680"/>
            <a:ext cx="2251010" cy="720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7E3B9EE6-1D98-4817-8D2A-620486384CDA}"/>
              </a:ext>
            </a:extLst>
          </p:cNvPr>
          <p:cNvSpPr txBox="1"/>
          <p:nvPr/>
        </p:nvSpPr>
        <p:spPr>
          <a:xfrm>
            <a:off x="68605" y="3465517"/>
            <a:ext cx="2047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Sentido do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escoamento</a:t>
            </a: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17C92ED2-6F88-43B6-A493-6AE70B3F0FEB}"/>
              </a:ext>
            </a:extLst>
          </p:cNvPr>
          <p:cNvSpPr txBox="1"/>
          <p:nvPr/>
        </p:nvSpPr>
        <p:spPr>
          <a:xfrm>
            <a:off x="1821662" y="2927120"/>
            <a:ext cx="42791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000" dirty="0">
                <a:latin typeface="Verdana" panose="020B0604030504040204" pitchFamily="34" charset="0"/>
                <a:ea typeface="Verdana" panose="020B0604030504040204" pitchFamily="34" charset="0"/>
              </a:rPr>
              <a:t>Φ</a:t>
            </a: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 Tubulação &lt; </a:t>
            </a:r>
            <a:r>
              <a:rPr lang="el-GR" sz="3000" dirty="0">
                <a:latin typeface="Verdana" panose="020B0604030504040204" pitchFamily="34" charset="0"/>
                <a:ea typeface="Verdana" panose="020B0604030504040204" pitchFamily="34" charset="0"/>
              </a:rPr>
              <a:t>Φ</a:t>
            </a: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 Medidor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F081237B-B9D1-464C-9053-B1AB5260671C}"/>
              </a:ext>
            </a:extLst>
          </p:cNvPr>
          <p:cNvSpPr txBox="1"/>
          <p:nvPr/>
        </p:nvSpPr>
        <p:spPr>
          <a:xfrm>
            <a:off x="7818257" y="2871082"/>
            <a:ext cx="42791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000" dirty="0">
                <a:latin typeface="Verdana" panose="020B0604030504040204" pitchFamily="34" charset="0"/>
                <a:ea typeface="Verdana" panose="020B0604030504040204" pitchFamily="34" charset="0"/>
              </a:rPr>
              <a:t>Φ</a:t>
            </a: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 Tubulação &gt; </a:t>
            </a:r>
            <a:r>
              <a:rPr lang="el-GR" sz="3000" dirty="0">
                <a:latin typeface="Verdana" panose="020B0604030504040204" pitchFamily="34" charset="0"/>
                <a:ea typeface="Verdana" panose="020B0604030504040204" pitchFamily="34" charset="0"/>
              </a:rPr>
              <a:t>Φ</a:t>
            </a: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 Medidor</a:t>
            </a:r>
          </a:p>
        </p:txBody>
      </p:sp>
      <p:sp>
        <p:nvSpPr>
          <p:cNvPr id="10" name="Título 3">
            <a:extLst>
              <a:ext uri="{FF2B5EF4-FFF2-40B4-BE49-F238E27FC236}">
                <a16:creationId xmlns:a16="http://schemas.microsoft.com/office/drawing/2014/main" id="{AB0F3B05-5B77-ED63-4078-D06434D7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104" y="245994"/>
            <a:ext cx="10255625" cy="1113600"/>
          </a:xfrm>
        </p:spPr>
        <p:txBody>
          <a:bodyPr>
            <a:noAutofit/>
          </a:bodyPr>
          <a:lstStyle/>
          <a:p>
            <a:r>
              <a:rPr lang="pt-BR" sz="6000" dirty="0"/>
              <a:t>Instalação – com trechos retos</a:t>
            </a:r>
          </a:p>
        </p:txBody>
      </p:sp>
    </p:spTree>
    <p:extLst>
      <p:ext uri="{BB962C8B-B14F-4D97-AF65-F5344CB8AC3E}">
        <p14:creationId xmlns:p14="http://schemas.microsoft.com/office/powerpoint/2010/main" val="310958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repeatCount="indefinit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0" grpId="0" animBg="1"/>
      <p:bldP spid="101" grpId="0" animBg="1"/>
      <p:bldP spid="102" grpId="0" animBg="1"/>
      <p:bldP spid="107" grpId="0"/>
      <p:bldP spid="10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tângulo 98">
            <a:extLst>
              <a:ext uri="{FF2B5EF4-FFF2-40B4-BE49-F238E27FC236}">
                <a16:creationId xmlns:a16="http://schemas.microsoft.com/office/drawing/2014/main" id="{4A3206F5-522C-492F-87AC-72EE011BA45B}"/>
              </a:ext>
            </a:extLst>
          </p:cNvPr>
          <p:cNvSpPr/>
          <p:nvPr/>
        </p:nvSpPr>
        <p:spPr>
          <a:xfrm>
            <a:off x="6924752" y="3105837"/>
            <a:ext cx="278087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err="1"/>
              <a:t>Processo</a:t>
            </a:r>
            <a:endParaRPr lang="en-US" sz="6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686AFFA-DC71-45C5-B97A-ACA28A4D94E9}"/>
                  </a:ext>
                </a:extLst>
              </p:cNvPr>
              <p:cNvSpPr txBox="1"/>
              <p:nvPr/>
            </p:nvSpPr>
            <p:spPr>
              <a:xfrm>
                <a:off x="1261872" y="1674512"/>
                <a:ext cx="10490858" cy="119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spcBef>
                    <a:spcPct val="20000"/>
                  </a:spcBef>
                  <a:spcAft>
                    <a:spcPts val="600"/>
                  </a:spcAft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Tubulação parcialmente cheia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Q</m:t>
                        </m:r>
                        <m:r>
                          <a:rPr lang="pt-BR" sz="2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=</m:t>
                        </m:r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l-G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𝜋</m:t>
                        </m:r>
                        <m:r>
                          <a:rPr lang="el-G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f>
                          <m:fPr>
                            <m:ctrlPr>
                              <a:rPr lang="el-GR" sz="2400" i="1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𝐷</m:t>
                                </m:r>
                              </m:e>
                              <m:sup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pt-BR" sz="2400" i="1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:</a:t>
                </a:r>
              </a:p>
              <a:p>
                <a:pPr algn="just">
                  <a:spcBef>
                    <a:spcPct val="20000"/>
                  </a:spcBef>
                  <a:buSzPct val="100000"/>
                </a:pPr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686AFFA-DC71-45C5-B97A-ACA28A4D94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872" y="1674512"/>
                <a:ext cx="10490858" cy="1197700"/>
              </a:xfrm>
              <a:prstGeom prst="rect">
                <a:avLst/>
              </a:prstGeom>
              <a:blipFill>
                <a:blip r:embed="rId2"/>
                <a:stretch>
                  <a:fillRect l="-7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>
            <a:extLst>
              <a:ext uri="{FF2B5EF4-FFF2-40B4-BE49-F238E27FC236}">
                <a16:creationId xmlns:a16="http://schemas.microsoft.com/office/drawing/2014/main" id="{8DF36FDE-AC04-45F2-BBE0-1FF78874703F}"/>
              </a:ext>
            </a:extLst>
          </p:cNvPr>
          <p:cNvSpPr/>
          <p:nvPr/>
        </p:nvSpPr>
        <p:spPr>
          <a:xfrm>
            <a:off x="5266485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EBD1BC30-03C4-4AF0-8EBC-6EC88116C6DC}"/>
              </a:ext>
            </a:extLst>
          </p:cNvPr>
          <p:cNvSpPr/>
          <p:nvPr/>
        </p:nvSpPr>
        <p:spPr>
          <a:xfrm>
            <a:off x="8684607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E76F8499-5F2B-4AB2-BFA3-2B24D7D62A19}"/>
              </a:ext>
            </a:extLst>
          </p:cNvPr>
          <p:cNvSpPr/>
          <p:nvPr/>
        </p:nvSpPr>
        <p:spPr>
          <a:xfrm>
            <a:off x="5806485" y="3624674"/>
            <a:ext cx="252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00A298F2-1426-474C-861E-32E010A54773}"/>
              </a:ext>
            </a:extLst>
          </p:cNvPr>
          <p:cNvSpPr/>
          <p:nvPr/>
        </p:nvSpPr>
        <p:spPr>
          <a:xfrm>
            <a:off x="5446485" y="4033455"/>
            <a:ext cx="360000" cy="165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3A7EA939-1539-4E8A-AED8-3EE0710F5BE0}"/>
              </a:ext>
            </a:extLst>
          </p:cNvPr>
          <p:cNvSpPr/>
          <p:nvPr/>
        </p:nvSpPr>
        <p:spPr>
          <a:xfrm>
            <a:off x="8326845" y="4033455"/>
            <a:ext cx="360000" cy="165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8E6329B1-7967-4BA7-93DD-EEDC3262E8AB}"/>
              </a:ext>
            </a:extLst>
          </p:cNvPr>
          <p:cNvSpPr/>
          <p:nvPr/>
        </p:nvSpPr>
        <p:spPr>
          <a:xfrm>
            <a:off x="8864439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A73F951-6B0F-4D94-9749-75059EBBF0AC}"/>
              </a:ext>
            </a:extLst>
          </p:cNvPr>
          <p:cNvSpPr/>
          <p:nvPr/>
        </p:nvSpPr>
        <p:spPr>
          <a:xfrm>
            <a:off x="5266484" y="4146435"/>
            <a:ext cx="360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7E63DCC3-19B7-4BC5-B87C-965334FFE6A4}"/>
              </a:ext>
            </a:extLst>
          </p:cNvPr>
          <p:cNvSpPr/>
          <p:nvPr/>
        </p:nvSpPr>
        <p:spPr>
          <a:xfrm>
            <a:off x="9049747" y="4004880"/>
            <a:ext cx="2520000" cy="172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1BA39C19-C22A-4EE4-BCB1-F4742EB6B2A3}"/>
              </a:ext>
            </a:extLst>
          </p:cNvPr>
          <p:cNvSpPr/>
          <p:nvPr/>
        </p:nvSpPr>
        <p:spPr>
          <a:xfrm>
            <a:off x="8873134" y="4146435"/>
            <a:ext cx="270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FD8E2D1-7357-41CC-839F-05F086545A6A}"/>
              </a:ext>
            </a:extLst>
          </p:cNvPr>
          <p:cNvGrpSpPr/>
          <p:nvPr/>
        </p:nvGrpSpPr>
        <p:grpSpPr>
          <a:xfrm flipH="1">
            <a:off x="2553441" y="3624674"/>
            <a:ext cx="2708695" cy="2520000"/>
            <a:chOff x="1349669" y="2290019"/>
            <a:chExt cx="2708695" cy="2520000"/>
          </a:xfrm>
        </p:grpSpPr>
        <p:sp>
          <p:nvSpPr>
            <p:cNvPr id="95" name="Retângulo 94">
              <a:extLst>
                <a:ext uri="{FF2B5EF4-FFF2-40B4-BE49-F238E27FC236}">
                  <a16:creationId xmlns:a16="http://schemas.microsoft.com/office/drawing/2014/main" id="{AE962DE4-EDDD-45E8-8F97-30AD292502C4}"/>
                </a:ext>
              </a:extLst>
            </p:cNvPr>
            <p:cNvSpPr/>
            <p:nvPr/>
          </p:nvSpPr>
          <p:spPr>
            <a:xfrm flipH="1" flipV="1">
              <a:off x="1349669" y="2290019"/>
              <a:ext cx="180000" cy="25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6" name="Retângulo 95">
              <a:extLst>
                <a:ext uri="{FF2B5EF4-FFF2-40B4-BE49-F238E27FC236}">
                  <a16:creationId xmlns:a16="http://schemas.microsoft.com/office/drawing/2014/main" id="{892CBDA5-C109-4AA6-A495-119A45F32184}"/>
                </a:ext>
              </a:extLst>
            </p:cNvPr>
            <p:cNvSpPr/>
            <p:nvPr/>
          </p:nvSpPr>
          <p:spPr>
            <a:xfrm flipH="1" flipV="1">
              <a:off x="1534977" y="2670225"/>
              <a:ext cx="2520000" cy="172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7" name="Retângulo 96">
              <a:extLst>
                <a:ext uri="{FF2B5EF4-FFF2-40B4-BE49-F238E27FC236}">
                  <a16:creationId xmlns:a16="http://schemas.microsoft.com/office/drawing/2014/main" id="{E73DC056-F25F-4764-94D9-E36282B8C682}"/>
                </a:ext>
              </a:extLst>
            </p:cNvPr>
            <p:cNvSpPr/>
            <p:nvPr/>
          </p:nvSpPr>
          <p:spPr>
            <a:xfrm flipH="1" flipV="1">
              <a:off x="1358364" y="2811780"/>
              <a:ext cx="270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8" name="Retângulo 97">
            <a:extLst>
              <a:ext uri="{FF2B5EF4-FFF2-40B4-BE49-F238E27FC236}">
                <a16:creationId xmlns:a16="http://schemas.microsoft.com/office/drawing/2014/main" id="{F7F93DD4-4007-47E4-BFB0-D30A379C7834}"/>
              </a:ext>
            </a:extLst>
          </p:cNvPr>
          <p:cNvSpPr/>
          <p:nvPr/>
        </p:nvSpPr>
        <p:spPr>
          <a:xfrm>
            <a:off x="6477712" y="2595957"/>
            <a:ext cx="1152000" cy="5059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842433D2-3AEE-4B1C-9F1D-245CF9124D91}"/>
              </a:ext>
            </a:extLst>
          </p:cNvPr>
          <p:cNvSpPr txBox="1"/>
          <p:nvPr/>
        </p:nvSpPr>
        <p:spPr>
          <a:xfrm>
            <a:off x="6342191" y="6249163"/>
            <a:ext cx="1415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Medidor</a:t>
            </a:r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46CE7EED-D8C5-4AC5-83C2-3BAEEF0A37AE}"/>
              </a:ext>
            </a:extLst>
          </p:cNvPr>
          <p:cNvSpPr/>
          <p:nvPr/>
        </p:nvSpPr>
        <p:spPr>
          <a:xfrm>
            <a:off x="221690" y="4444680"/>
            <a:ext cx="2251010" cy="720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7E3B9EE6-1D98-4817-8D2A-620486384CDA}"/>
              </a:ext>
            </a:extLst>
          </p:cNvPr>
          <p:cNvSpPr txBox="1"/>
          <p:nvPr/>
        </p:nvSpPr>
        <p:spPr>
          <a:xfrm>
            <a:off x="68605" y="3465517"/>
            <a:ext cx="2047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Sentido do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escoamento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A6E5012-FE8A-47A6-9445-F9F602FAF14E}"/>
              </a:ext>
            </a:extLst>
          </p:cNvPr>
          <p:cNvSpPr/>
          <p:nvPr/>
        </p:nvSpPr>
        <p:spPr>
          <a:xfrm>
            <a:off x="2564327" y="4590994"/>
            <a:ext cx="9000000" cy="9818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5C0CBC6-F3F2-4E8B-AFF9-3DC83D89AF5C}"/>
              </a:ext>
            </a:extLst>
          </p:cNvPr>
          <p:cNvSpPr txBox="1"/>
          <p:nvPr/>
        </p:nvSpPr>
        <p:spPr>
          <a:xfrm>
            <a:off x="2934455" y="5871120"/>
            <a:ext cx="17287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Tubulação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montante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CA9EAF8-0A7A-482E-8BE7-4D15C55C78E7}"/>
              </a:ext>
            </a:extLst>
          </p:cNvPr>
          <p:cNvSpPr txBox="1"/>
          <p:nvPr/>
        </p:nvSpPr>
        <p:spPr>
          <a:xfrm>
            <a:off x="9448423" y="5879831"/>
            <a:ext cx="17287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Tubulação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Jusante</a:t>
            </a:r>
          </a:p>
        </p:txBody>
      </p:sp>
    </p:spTree>
    <p:extLst>
      <p:ext uri="{BB962C8B-B14F-4D97-AF65-F5344CB8AC3E}">
        <p14:creationId xmlns:p14="http://schemas.microsoft.com/office/powerpoint/2010/main" val="2608549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tângulo 98">
            <a:extLst>
              <a:ext uri="{FF2B5EF4-FFF2-40B4-BE49-F238E27FC236}">
                <a16:creationId xmlns:a16="http://schemas.microsoft.com/office/drawing/2014/main" id="{4A3206F5-522C-492F-87AC-72EE011BA45B}"/>
              </a:ext>
            </a:extLst>
          </p:cNvPr>
          <p:cNvSpPr/>
          <p:nvPr/>
        </p:nvSpPr>
        <p:spPr>
          <a:xfrm>
            <a:off x="6924752" y="3105837"/>
            <a:ext cx="278087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err="1"/>
              <a:t>Instalação</a:t>
            </a:r>
            <a:r>
              <a:rPr lang="en-US" sz="6000" dirty="0"/>
              <a:t> </a:t>
            </a:r>
            <a:r>
              <a:rPr lang="en-US" sz="6000" dirty="0" err="1"/>
              <a:t>elétrica</a:t>
            </a:r>
            <a:endParaRPr lang="en-US" sz="60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98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Aterramento do potencial de medição (eletromagnéticos):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DF36FDE-AC04-45F2-BBE0-1FF78874703F}"/>
              </a:ext>
            </a:extLst>
          </p:cNvPr>
          <p:cNvSpPr/>
          <p:nvPr/>
        </p:nvSpPr>
        <p:spPr>
          <a:xfrm>
            <a:off x="5266485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EBD1BC30-03C4-4AF0-8EBC-6EC88116C6DC}"/>
              </a:ext>
            </a:extLst>
          </p:cNvPr>
          <p:cNvSpPr/>
          <p:nvPr/>
        </p:nvSpPr>
        <p:spPr>
          <a:xfrm>
            <a:off x="8684607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E76F8499-5F2B-4AB2-BFA3-2B24D7D62A19}"/>
              </a:ext>
            </a:extLst>
          </p:cNvPr>
          <p:cNvSpPr/>
          <p:nvPr/>
        </p:nvSpPr>
        <p:spPr>
          <a:xfrm>
            <a:off x="5806485" y="3624674"/>
            <a:ext cx="252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00A298F2-1426-474C-861E-32E010A54773}"/>
              </a:ext>
            </a:extLst>
          </p:cNvPr>
          <p:cNvSpPr/>
          <p:nvPr/>
        </p:nvSpPr>
        <p:spPr>
          <a:xfrm>
            <a:off x="5446485" y="4033455"/>
            <a:ext cx="360000" cy="165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3A7EA939-1539-4E8A-AED8-3EE0710F5BE0}"/>
              </a:ext>
            </a:extLst>
          </p:cNvPr>
          <p:cNvSpPr/>
          <p:nvPr/>
        </p:nvSpPr>
        <p:spPr>
          <a:xfrm>
            <a:off x="8326845" y="4033455"/>
            <a:ext cx="360000" cy="165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8E6329B1-7967-4BA7-93DD-EEDC3262E8AB}"/>
              </a:ext>
            </a:extLst>
          </p:cNvPr>
          <p:cNvSpPr/>
          <p:nvPr/>
        </p:nvSpPr>
        <p:spPr>
          <a:xfrm>
            <a:off x="8910159" y="3624674"/>
            <a:ext cx="180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A73F951-6B0F-4D94-9749-75059EBBF0AC}"/>
              </a:ext>
            </a:extLst>
          </p:cNvPr>
          <p:cNvSpPr/>
          <p:nvPr/>
        </p:nvSpPr>
        <p:spPr>
          <a:xfrm>
            <a:off x="5266484" y="4146435"/>
            <a:ext cx="360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7E63DCC3-19B7-4BC5-B87C-965334FFE6A4}"/>
              </a:ext>
            </a:extLst>
          </p:cNvPr>
          <p:cNvSpPr/>
          <p:nvPr/>
        </p:nvSpPr>
        <p:spPr>
          <a:xfrm>
            <a:off x="9095467" y="4004880"/>
            <a:ext cx="2520000" cy="172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1BA39C19-C22A-4EE4-BCB1-F4742EB6B2A3}"/>
              </a:ext>
            </a:extLst>
          </p:cNvPr>
          <p:cNvSpPr/>
          <p:nvPr/>
        </p:nvSpPr>
        <p:spPr>
          <a:xfrm>
            <a:off x="8918854" y="4146435"/>
            <a:ext cx="270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FD8E2D1-7357-41CC-839F-05F086545A6A}"/>
              </a:ext>
            </a:extLst>
          </p:cNvPr>
          <p:cNvGrpSpPr/>
          <p:nvPr/>
        </p:nvGrpSpPr>
        <p:grpSpPr>
          <a:xfrm flipH="1">
            <a:off x="2553441" y="3624674"/>
            <a:ext cx="2708695" cy="2520000"/>
            <a:chOff x="1349669" y="2290019"/>
            <a:chExt cx="2708695" cy="2520000"/>
          </a:xfrm>
        </p:grpSpPr>
        <p:sp>
          <p:nvSpPr>
            <p:cNvPr id="95" name="Retângulo 94">
              <a:extLst>
                <a:ext uri="{FF2B5EF4-FFF2-40B4-BE49-F238E27FC236}">
                  <a16:creationId xmlns:a16="http://schemas.microsoft.com/office/drawing/2014/main" id="{AE962DE4-EDDD-45E8-8F97-30AD292502C4}"/>
                </a:ext>
              </a:extLst>
            </p:cNvPr>
            <p:cNvSpPr/>
            <p:nvPr/>
          </p:nvSpPr>
          <p:spPr>
            <a:xfrm flipH="1" flipV="1">
              <a:off x="1349669" y="2290019"/>
              <a:ext cx="180000" cy="25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6" name="Retângulo 95">
              <a:extLst>
                <a:ext uri="{FF2B5EF4-FFF2-40B4-BE49-F238E27FC236}">
                  <a16:creationId xmlns:a16="http://schemas.microsoft.com/office/drawing/2014/main" id="{892CBDA5-C109-4AA6-A495-119A45F32184}"/>
                </a:ext>
              </a:extLst>
            </p:cNvPr>
            <p:cNvSpPr/>
            <p:nvPr/>
          </p:nvSpPr>
          <p:spPr>
            <a:xfrm flipH="1" flipV="1">
              <a:off x="1534977" y="2670225"/>
              <a:ext cx="2520000" cy="172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7" name="Retângulo 96">
              <a:extLst>
                <a:ext uri="{FF2B5EF4-FFF2-40B4-BE49-F238E27FC236}">
                  <a16:creationId xmlns:a16="http://schemas.microsoft.com/office/drawing/2014/main" id="{E73DC056-F25F-4764-94D9-E36282B8C682}"/>
                </a:ext>
              </a:extLst>
            </p:cNvPr>
            <p:cNvSpPr/>
            <p:nvPr/>
          </p:nvSpPr>
          <p:spPr>
            <a:xfrm flipH="1" flipV="1">
              <a:off x="1358364" y="2811780"/>
              <a:ext cx="270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8" name="Retângulo 97">
            <a:extLst>
              <a:ext uri="{FF2B5EF4-FFF2-40B4-BE49-F238E27FC236}">
                <a16:creationId xmlns:a16="http://schemas.microsoft.com/office/drawing/2014/main" id="{F7F93DD4-4007-47E4-BFB0-D30A379C7834}"/>
              </a:ext>
            </a:extLst>
          </p:cNvPr>
          <p:cNvSpPr/>
          <p:nvPr/>
        </p:nvSpPr>
        <p:spPr>
          <a:xfrm>
            <a:off x="6477712" y="2595957"/>
            <a:ext cx="1152000" cy="5059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53EB425-B963-4DD7-9F1C-FC4B646E709B}"/>
              </a:ext>
            </a:extLst>
          </p:cNvPr>
          <p:cNvSpPr/>
          <p:nvPr/>
        </p:nvSpPr>
        <p:spPr>
          <a:xfrm>
            <a:off x="4877512" y="3279140"/>
            <a:ext cx="720000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1" name="Elipse 100">
            <a:extLst>
              <a:ext uri="{FF2B5EF4-FFF2-40B4-BE49-F238E27FC236}">
                <a16:creationId xmlns:a16="http://schemas.microsoft.com/office/drawing/2014/main" id="{39A74477-C305-41A1-9D2E-EBC8A7C9BE08}"/>
              </a:ext>
            </a:extLst>
          </p:cNvPr>
          <p:cNvSpPr/>
          <p:nvPr/>
        </p:nvSpPr>
        <p:spPr>
          <a:xfrm>
            <a:off x="8521044" y="3135218"/>
            <a:ext cx="720000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842433D2-3AEE-4B1C-9F1D-245CF9124D91}"/>
              </a:ext>
            </a:extLst>
          </p:cNvPr>
          <p:cNvSpPr txBox="1"/>
          <p:nvPr/>
        </p:nvSpPr>
        <p:spPr>
          <a:xfrm>
            <a:off x="6342191" y="6249163"/>
            <a:ext cx="1415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Medidor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78C159CD-96F0-435B-9F7E-D337425B9EC6}"/>
              </a:ext>
            </a:extLst>
          </p:cNvPr>
          <p:cNvSpPr txBox="1"/>
          <p:nvPr/>
        </p:nvSpPr>
        <p:spPr>
          <a:xfrm>
            <a:off x="2328713" y="5871120"/>
            <a:ext cx="2940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Tubulação de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material condutor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5EEC39CD-2060-4A0C-A30E-26B22585A117}"/>
              </a:ext>
            </a:extLst>
          </p:cNvPr>
          <p:cNvSpPr txBox="1"/>
          <p:nvPr/>
        </p:nvSpPr>
        <p:spPr>
          <a:xfrm>
            <a:off x="8927641" y="5879831"/>
            <a:ext cx="27703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Tubulação de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material isolante</a:t>
            </a:r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46CE7EED-D8C5-4AC5-83C2-3BAEEF0A37AE}"/>
              </a:ext>
            </a:extLst>
          </p:cNvPr>
          <p:cNvSpPr/>
          <p:nvPr/>
        </p:nvSpPr>
        <p:spPr>
          <a:xfrm>
            <a:off x="221690" y="4444680"/>
            <a:ext cx="2251010" cy="720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7E3B9EE6-1D98-4817-8D2A-620486384CDA}"/>
              </a:ext>
            </a:extLst>
          </p:cNvPr>
          <p:cNvSpPr txBox="1"/>
          <p:nvPr/>
        </p:nvSpPr>
        <p:spPr>
          <a:xfrm>
            <a:off x="68605" y="3465517"/>
            <a:ext cx="2047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Sentido do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escoamento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13CEFAFF-43CD-4923-888C-85BCD7F017F2}"/>
              </a:ext>
            </a:extLst>
          </p:cNvPr>
          <p:cNvSpPr/>
          <p:nvPr/>
        </p:nvSpPr>
        <p:spPr>
          <a:xfrm>
            <a:off x="7013288" y="3292927"/>
            <a:ext cx="108000" cy="10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6552A2F-82D1-4AD0-9FCD-581637FCD8ED}"/>
              </a:ext>
            </a:extLst>
          </p:cNvPr>
          <p:cNvSpPr/>
          <p:nvPr/>
        </p:nvSpPr>
        <p:spPr>
          <a:xfrm>
            <a:off x="5116830" y="3581399"/>
            <a:ext cx="108000" cy="3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B950A7B9-8C63-4113-93F7-C8CA98A97B5A}"/>
              </a:ext>
            </a:extLst>
          </p:cNvPr>
          <p:cNvSpPr/>
          <p:nvPr/>
        </p:nvSpPr>
        <p:spPr>
          <a:xfrm>
            <a:off x="5196840" y="3338236"/>
            <a:ext cx="1844040" cy="263226"/>
          </a:xfrm>
          <a:custGeom>
            <a:avLst/>
            <a:gdLst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285750 w 1844040"/>
              <a:gd name="connsiteY5" fmla="*/ 148598 h 221999"/>
              <a:gd name="connsiteX6" fmla="*/ 335280 w 1844040"/>
              <a:gd name="connsiteY6" fmla="*/ 121928 h 221999"/>
              <a:gd name="connsiteX7" fmla="*/ 396240 w 1844040"/>
              <a:gd name="connsiteY7" fmla="*/ 99068 h 221999"/>
              <a:gd name="connsiteX8" fmla="*/ 502920 w 1844040"/>
              <a:gd name="connsiteY8" fmla="*/ 57158 h 221999"/>
              <a:gd name="connsiteX9" fmla="*/ 571500 w 1844040"/>
              <a:gd name="connsiteY9" fmla="*/ 45728 h 221999"/>
              <a:gd name="connsiteX10" fmla="*/ 628650 w 1844040"/>
              <a:gd name="connsiteY10" fmla="*/ 30488 h 221999"/>
              <a:gd name="connsiteX11" fmla="*/ 739140 w 1844040"/>
              <a:gd name="connsiteY11" fmla="*/ 22868 h 221999"/>
              <a:gd name="connsiteX12" fmla="*/ 1466850 w 1844040"/>
              <a:gd name="connsiteY12" fmla="*/ 26678 h 221999"/>
              <a:gd name="connsiteX13" fmla="*/ 1691640 w 1844040"/>
              <a:gd name="connsiteY13" fmla="*/ 22868 h 221999"/>
              <a:gd name="connsiteX14" fmla="*/ 1725930 w 1844040"/>
              <a:gd name="connsiteY14" fmla="*/ 19058 h 221999"/>
              <a:gd name="connsiteX15" fmla="*/ 1809750 w 1844040"/>
              <a:gd name="connsiteY15" fmla="*/ 11438 h 221999"/>
              <a:gd name="connsiteX16" fmla="*/ 1824990 w 1844040"/>
              <a:gd name="connsiteY16" fmla="*/ 7628 h 221999"/>
              <a:gd name="connsiteX17" fmla="*/ 1844040 w 1844040"/>
              <a:gd name="connsiteY17" fmla="*/ 8 h 221999"/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285750 w 1844040"/>
              <a:gd name="connsiteY5" fmla="*/ 148598 h 221999"/>
              <a:gd name="connsiteX6" fmla="*/ 335280 w 1844040"/>
              <a:gd name="connsiteY6" fmla="*/ 121928 h 221999"/>
              <a:gd name="connsiteX7" fmla="*/ 396240 w 1844040"/>
              <a:gd name="connsiteY7" fmla="*/ 99068 h 221999"/>
              <a:gd name="connsiteX8" fmla="*/ 502920 w 1844040"/>
              <a:gd name="connsiteY8" fmla="*/ 57158 h 221999"/>
              <a:gd name="connsiteX9" fmla="*/ 571500 w 1844040"/>
              <a:gd name="connsiteY9" fmla="*/ 45728 h 221999"/>
              <a:gd name="connsiteX10" fmla="*/ 628650 w 1844040"/>
              <a:gd name="connsiteY10" fmla="*/ 30488 h 221999"/>
              <a:gd name="connsiteX11" fmla="*/ 1466850 w 1844040"/>
              <a:gd name="connsiteY11" fmla="*/ 26678 h 221999"/>
              <a:gd name="connsiteX12" fmla="*/ 1691640 w 1844040"/>
              <a:gd name="connsiteY12" fmla="*/ 22868 h 221999"/>
              <a:gd name="connsiteX13" fmla="*/ 1725930 w 1844040"/>
              <a:gd name="connsiteY13" fmla="*/ 19058 h 221999"/>
              <a:gd name="connsiteX14" fmla="*/ 1809750 w 1844040"/>
              <a:gd name="connsiteY14" fmla="*/ 11438 h 221999"/>
              <a:gd name="connsiteX15" fmla="*/ 1824990 w 1844040"/>
              <a:gd name="connsiteY15" fmla="*/ 7628 h 221999"/>
              <a:gd name="connsiteX16" fmla="*/ 1844040 w 1844040"/>
              <a:gd name="connsiteY16" fmla="*/ 8 h 221999"/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285750 w 1844040"/>
              <a:gd name="connsiteY5" fmla="*/ 148598 h 221999"/>
              <a:gd name="connsiteX6" fmla="*/ 335280 w 1844040"/>
              <a:gd name="connsiteY6" fmla="*/ 121928 h 221999"/>
              <a:gd name="connsiteX7" fmla="*/ 396240 w 1844040"/>
              <a:gd name="connsiteY7" fmla="*/ 99068 h 221999"/>
              <a:gd name="connsiteX8" fmla="*/ 571500 w 1844040"/>
              <a:gd name="connsiteY8" fmla="*/ 45728 h 221999"/>
              <a:gd name="connsiteX9" fmla="*/ 628650 w 1844040"/>
              <a:gd name="connsiteY9" fmla="*/ 30488 h 221999"/>
              <a:gd name="connsiteX10" fmla="*/ 1466850 w 1844040"/>
              <a:gd name="connsiteY10" fmla="*/ 26678 h 221999"/>
              <a:gd name="connsiteX11" fmla="*/ 1691640 w 1844040"/>
              <a:gd name="connsiteY11" fmla="*/ 22868 h 221999"/>
              <a:gd name="connsiteX12" fmla="*/ 1725930 w 1844040"/>
              <a:gd name="connsiteY12" fmla="*/ 19058 h 221999"/>
              <a:gd name="connsiteX13" fmla="*/ 1809750 w 1844040"/>
              <a:gd name="connsiteY13" fmla="*/ 11438 h 221999"/>
              <a:gd name="connsiteX14" fmla="*/ 1824990 w 1844040"/>
              <a:gd name="connsiteY14" fmla="*/ 7628 h 221999"/>
              <a:gd name="connsiteX15" fmla="*/ 1844040 w 1844040"/>
              <a:gd name="connsiteY15" fmla="*/ 8 h 221999"/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285750 w 1844040"/>
              <a:gd name="connsiteY5" fmla="*/ 148598 h 221999"/>
              <a:gd name="connsiteX6" fmla="*/ 335280 w 1844040"/>
              <a:gd name="connsiteY6" fmla="*/ 121928 h 221999"/>
              <a:gd name="connsiteX7" fmla="*/ 571500 w 1844040"/>
              <a:gd name="connsiteY7" fmla="*/ 45728 h 221999"/>
              <a:gd name="connsiteX8" fmla="*/ 628650 w 1844040"/>
              <a:gd name="connsiteY8" fmla="*/ 30488 h 221999"/>
              <a:gd name="connsiteX9" fmla="*/ 1466850 w 1844040"/>
              <a:gd name="connsiteY9" fmla="*/ 26678 h 221999"/>
              <a:gd name="connsiteX10" fmla="*/ 1691640 w 1844040"/>
              <a:gd name="connsiteY10" fmla="*/ 22868 h 221999"/>
              <a:gd name="connsiteX11" fmla="*/ 1725930 w 1844040"/>
              <a:gd name="connsiteY11" fmla="*/ 19058 h 221999"/>
              <a:gd name="connsiteX12" fmla="*/ 1809750 w 1844040"/>
              <a:gd name="connsiteY12" fmla="*/ 11438 h 221999"/>
              <a:gd name="connsiteX13" fmla="*/ 1824990 w 1844040"/>
              <a:gd name="connsiteY13" fmla="*/ 7628 h 221999"/>
              <a:gd name="connsiteX14" fmla="*/ 1844040 w 1844040"/>
              <a:gd name="connsiteY14" fmla="*/ 8 h 221999"/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335280 w 1844040"/>
              <a:gd name="connsiteY5" fmla="*/ 121928 h 221999"/>
              <a:gd name="connsiteX6" fmla="*/ 571500 w 1844040"/>
              <a:gd name="connsiteY6" fmla="*/ 45728 h 221999"/>
              <a:gd name="connsiteX7" fmla="*/ 628650 w 1844040"/>
              <a:gd name="connsiteY7" fmla="*/ 30488 h 221999"/>
              <a:gd name="connsiteX8" fmla="*/ 1466850 w 1844040"/>
              <a:gd name="connsiteY8" fmla="*/ 26678 h 221999"/>
              <a:gd name="connsiteX9" fmla="*/ 1691640 w 1844040"/>
              <a:gd name="connsiteY9" fmla="*/ 22868 h 221999"/>
              <a:gd name="connsiteX10" fmla="*/ 1725930 w 1844040"/>
              <a:gd name="connsiteY10" fmla="*/ 19058 h 221999"/>
              <a:gd name="connsiteX11" fmla="*/ 1809750 w 1844040"/>
              <a:gd name="connsiteY11" fmla="*/ 11438 h 221999"/>
              <a:gd name="connsiteX12" fmla="*/ 1824990 w 1844040"/>
              <a:gd name="connsiteY12" fmla="*/ 7628 h 221999"/>
              <a:gd name="connsiteX13" fmla="*/ 1844040 w 1844040"/>
              <a:gd name="connsiteY13" fmla="*/ 8 h 221999"/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335280 w 1844040"/>
              <a:gd name="connsiteY5" fmla="*/ 121928 h 221999"/>
              <a:gd name="connsiteX6" fmla="*/ 628650 w 1844040"/>
              <a:gd name="connsiteY6" fmla="*/ 30488 h 221999"/>
              <a:gd name="connsiteX7" fmla="*/ 1466850 w 1844040"/>
              <a:gd name="connsiteY7" fmla="*/ 26678 h 221999"/>
              <a:gd name="connsiteX8" fmla="*/ 1691640 w 1844040"/>
              <a:gd name="connsiteY8" fmla="*/ 22868 h 221999"/>
              <a:gd name="connsiteX9" fmla="*/ 1725930 w 1844040"/>
              <a:gd name="connsiteY9" fmla="*/ 19058 h 221999"/>
              <a:gd name="connsiteX10" fmla="*/ 1809750 w 1844040"/>
              <a:gd name="connsiteY10" fmla="*/ 11438 h 221999"/>
              <a:gd name="connsiteX11" fmla="*/ 1824990 w 1844040"/>
              <a:gd name="connsiteY11" fmla="*/ 7628 h 221999"/>
              <a:gd name="connsiteX12" fmla="*/ 1844040 w 1844040"/>
              <a:gd name="connsiteY12" fmla="*/ 8 h 22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4040" h="221999">
                <a:moveTo>
                  <a:pt x="0" y="209558"/>
                </a:moveTo>
                <a:cubicBezTo>
                  <a:pt x="6350" y="212098"/>
                  <a:pt x="12452" y="215378"/>
                  <a:pt x="19050" y="217178"/>
                </a:cubicBezTo>
                <a:cubicBezTo>
                  <a:pt x="64357" y="229534"/>
                  <a:pt x="157938" y="214358"/>
                  <a:pt x="175260" y="213368"/>
                </a:cubicBezTo>
                <a:cubicBezTo>
                  <a:pt x="190500" y="204478"/>
                  <a:pt x="205199" y="194588"/>
                  <a:pt x="220980" y="186698"/>
                </a:cubicBezTo>
                <a:cubicBezTo>
                  <a:pt x="226060" y="184158"/>
                  <a:pt x="217170" y="189873"/>
                  <a:pt x="236220" y="179078"/>
                </a:cubicBezTo>
                <a:cubicBezTo>
                  <a:pt x="255270" y="168283"/>
                  <a:pt x="269875" y="146693"/>
                  <a:pt x="335280" y="121928"/>
                </a:cubicBezTo>
                <a:cubicBezTo>
                  <a:pt x="400685" y="97163"/>
                  <a:pt x="440055" y="46363"/>
                  <a:pt x="628650" y="30488"/>
                </a:cubicBezTo>
                <a:cubicBezTo>
                  <a:pt x="817245" y="14613"/>
                  <a:pt x="1187450" y="27948"/>
                  <a:pt x="1466850" y="26678"/>
                </a:cubicBezTo>
                <a:cubicBezTo>
                  <a:pt x="1541790" y="26985"/>
                  <a:pt x="1616710" y="24138"/>
                  <a:pt x="1691640" y="22868"/>
                </a:cubicBezTo>
                <a:cubicBezTo>
                  <a:pt x="1703070" y="21598"/>
                  <a:pt x="1714473" y="20054"/>
                  <a:pt x="1725930" y="19058"/>
                </a:cubicBezTo>
                <a:cubicBezTo>
                  <a:pt x="1758030" y="16267"/>
                  <a:pt x="1779649" y="16455"/>
                  <a:pt x="1809750" y="11438"/>
                </a:cubicBezTo>
                <a:cubicBezTo>
                  <a:pt x="1814915" y="10577"/>
                  <a:pt x="1820087" y="9467"/>
                  <a:pt x="1824990" y="7628"/>
                </a:cubicBezTo>
                <a:cubicBezTo>
                  <a:pt x="1846825" y="-560"/>
                  <a:pt x="1833330" y="8"/>
                  <a:pt x="1844040" y="8"/>
                </a:cubicBezTo>
              </a:path>
            </a:pathLst>
          </a:cu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B1736D11-AFBE-4A26-A10A-D052D57E522A}"/>
              </a:ext>
            </a:extLst>
          </p:cNvPr>
          <p:cNvSpPr/>
          <p:nvPr/>
        </p:nvSpPr>
        <p:spPr>
          <a:xfrm flipH="1">
            <a:off x="7083601" y="3338234"/>
            <a:ext cx="1764000" cy="157831"/>
          </a:xfrm>
          <a:custGeom>
            <a:avLst/>
            <a:gdLst>
              <a:gd name="connsiteX0" fmla="*/ 0 w 1844040"/>
              <a:gd name="connsiteY0" fmla="*/ 209558 h 221999"/>
              <a:gd name="connsiteX1" fmla="*/ 19050 w 1844040"/>
              <a:gd name="connsiteY1" fmla="*/ 217178 h 221999"/>
              <a:gd name="connsiteX2" fmla="*/ 175260 w 1844040"/>
              <a:gd name="connsiteY2" fmla="*/ 213368 h 221999"/>
              <a:gd name="connsiteX3" fmla="*/ 220980 w 1844040"/>
              <a:gd name="connsiteY3" fmla="*/ 186698 h 221999"/>
              <a:gd name="connsiteX4" fmla="*/ 236220 w 1844040"/>
              <a:gd name="connsiteY4" fmla="*/ 179078 h 221999"/>
              <a:gd name="connsiteX5" fmla="*/ 285750 w 1844040"/>
              <a:gd name="connsiteY5" fmla="*/ 148598 h 221999"/>
              <a:gd name="connsiteX6" fmla="*/ 335280 w 1844040"/>
              <a:gd name="connsiteY6" fmla="*/ 121928 h 221999"/>
              <a:gd name="connsiteX7" fmla="*/ 396240 w 1844040"/>
              <a:gd name="connsiteY7" fmla="*/ 99068 h 221999"/>
              <a:gd name="connsiteX8" fmla="*/ 502920 w 1844040"/>
              <a:gd name="connsiteY8" fmla="*/ 57158 h 221999"/>
              <a:gd name="connsiteX9" fmla="*/ 571500 w 1844040"/>
              <a:gd name="connsiteY9" fmla="*/ 45728 h 221999"/>
              <a:gd name="connsiteX10" fmla="*/ 628650 w 1844040"/>
              <a:gd name="connsiteY10" fmla="*/ 30488 h 221999"/>
              <a:gd name="connsiteX11" fmla="*/ 739140 w 1844040"/>
              <a:gd name="connsiteY11" fmla="*/ 22868 h 221999"/>
              <a:gd name="connsiteX12" fmla="*/ 1466850 w 1844040"/>
              <a:gd name="connsiteY12" fmla="*/ 26678 h 221999"/>
              <a:gd name="connsiteX13" fmla="*/ 1691640 w 1844040"/>
              <a:gd name="connsiteY13" fmla="*/ 22868 h 221999"/>
              <a:gd name="connsiteX14" fmla="*/ 1725930 w 1844040"/>
              <a:gd name="connsiteY14" fmla="*/ 19058 h 221999"/>
              <a:gd name="connsiteX15" fmla="*/ 1809750 w 1844040"/>
              <a:gd name="connsiteY15" fmla="*/ 11438 h 221999"/>
              <a:gd name="connsiteX16" fmla="*/ 1824990 w 1844040"/>
              <a:gd name="connsiteY16" fmla="*/ 7628 h 221999"/>
              <a:gd name="connsiteX17" fmla="*/ 1844040 w 1844040"/>
              <a:gd name="connsiteY17" fmla="*/ 8 h 221999"/>
              <a:gd name="connsiteX0" fmla="*/ 0 w 1844040"/>
              <a:gd name="connsiteY0" fmla="*/ 209558 h 213372"/>
              <a:gd name="connsiteX1" fmla="*/ 6305 w 1844040"/>
              <a:gd name="connsiteY1" fmla="*/ 55279 h 213372"/>
              <a:gd name="connsiteX2" fmla="*/ 175260 w 1844040"/>
              <a:gd name="connsiteY2" fmla="*/ 213368 h 213372"/>
              <a:gd name="connsiteX3" fmla="*/ 220980 w 1844040"/>
              <a:gd name="connsiteY3" fmla="*/ 186698 h 213372"/>
              <a:gd name="connsiteX4" fmla="*/ 236220 w 1844040"/>
              <a:gd name="connsiteY4" fmla="*/ 179078 h 213372"/>
              <a:gd name="connsiteX5" fmla="*/ 285750 w 1844040"/>
              <a:gd name="connsiteY5" fmla="*/ 148598 h 213372"/>
              <a:gd name="connsiteX6" fmla="*/ 335280 w 1844040"/>
              <a:gd name="connsiteY6" fmla="*/ 121928 h 213372"/>
              <a:gd name="connsiteX7" fmla="*/ 396240 w 1844040"/>
              <a:gd name="connsiteY7" fmla="*/ 99068 h 213372"/>
              <a:gd name="connsiteX8" fmla="*/ 502920 w 1844040"/>
              <a:gd name="connsiteY8" fmla="*/ 57158 h 213372"/>
              <a:gd name="connsiteX9" fmla="*/ 571500 w 1844040"/>
              <a:gd name="connsiteY9" fmla="*/ 45728 h 213372"/>
              <a:gd name="connsiteX10" fmla="*/ 628650 w 1844040"/>
              <a:gd name="connsiteY10" fmla="*/ 30488 h 213372"/>
              <a:gd name="connsiteX11" fmla="*/ 739140 w 1844040"/>
              <a:gd name="connsiteY11" fmla="*/ 22868 h 213372"/>
              <a:gd name="connsiteX12" fmla="*/ 1466850 w 1844040"/>
              <a:gd name="connsiteY12" fmla="*/ 26678 h 213372"/>
              <a:gd name="connsiteX13" fmla="*/ 1691640 w 1844040"/>
              <a:gd name="connsiteY13" fmla="*/ 22868 h 213372"/>
              <a:gd name="connsiteX14" fmla="*/ 1725930 w 1844040"/>
              <a:gd name="connsiteY14" fmla="*/ 19058 h 213372"/>
              <a:gd name="connsiteX15" fmla="*/ 1809750 w 1844040"/>
              <a:gd name="connsiteY15" fmla="*/ 11438 h 213372"/>
              <a:gd name="connsiteX16" fmla="*/ 1824990 w 1844040"/>
              <a:gd name="connsiteY16" fmla="*/ 7628 h 213372"/>
              <a:gd name="connsiteX17" fmla="*/ 1844040 w 1844040"/>
              <a:gd name="connsiteY17" fmla="*/ 8 h 213372"/>
              <a:gd name="connsiteX0" fmla="*/ 0 w 1844040"/>
              <a:gd name="connsiteY0" fmla="*/ 209558 h 213372"/>
              <a:gd name="connsiteX1" fmla="*/ 6305 w 1844040"/>
              <a:gd name="connsiteY1" fmla="*/ 55279 h 213372"/>
              <a:gd name="connsiteX2" fmla="*/ 175260 w 1844040"/>
              <a:gd name="connsiteY2" fmla="*/ 213368 h 213372"/>
              <a:gd name="connsiteX3" fmla="*/ 220980 w 1844040"/>
              <a:gd name="connsiteY3" fmla="*/ 186698 h 213372"/>
              <a:gd name="connsiteX4" fmla="*/ 261710 w 1844040"/>
              <a:gd name="connsiteY4" fmla="*/ 106223 h 213372"/>
              <a:gd name="connsiteX5" fmla="*/ 285750 w 1844040"/>
              <a:gd name="connsiteY5" fmla="*/ 148598 h 213372"/>
              <a:gd name="connsiteX6" fmla="*/ 335280 w 1844040"/>
              <a:gd name="connsiteY6" fmla="*/ 121928 h 213372"/>
              <a:gd name="connsiteX7" fmla="*/ 396240 w 1844040"/>
              <a:gd name="connsiteY7" fmla="*/ 99068 h 213372"/>
              <a:gd name="connsiteX8" fmla="*/ 502920 w 1844040"/>
              <a:gd name="connsiteY8" fmla="*/ 57158 h 213372"/>
              <a:gd name="connsiteX9" fmla="*/ 571500 w 1844040"/>
              <a:gd name="connsiteY9" fmla="*/ 45728 h 213372"/>
              <a:gd name="connsiteX10" fmla="*/ 628650 w 1844040"/>
              <a:gd name="connsiteY10" fmla="*/ 30488 h 213372"/>
              <a:gd name="connsiteX11" fmla="*/ 739140 w 1844040"/>
              <a:gd name="connsiteY11" fmla="*/ 22868 h 213372"/>
              <a:gd name="connsiteX12" fmla="*/ 1466850 w 1844040"/>
              <a:gd name="connsiteY12" fmla="*/ 26678 h 213372"/>
              <a:gd name="connsiteX13" fmla="*/ 1691640 w 1844040"/>
              <a:gd name="connsiteY13" fmla="*/ 22868 h 213372"/>
              <a:gd name="connsiteX14" fmla="*/ 1725930 w 1844040"/>
              <a:gd name="connsiteY14" fmla="*/ 19058 h 213372"/>
              <a:gd name="connsiteX15" fmla="*/ 1809750 w 1844040"/>
              <a:gd name="connsiteY15" fmla="*/ 11438 h 213372"/>
              <a:gd name="connsiteX16" fmla="*/ 1824990 w 1844040"/>
              <a:gd name="connsiteY16" fmla="*/ 7628 h 213372"/>
              <a:gd name="connsiteX17" fmla="*/ 1844040 w 1844040"/>
              <a:gd name="connsiteY17" fmla="*/ 8 h 213372"/>
              <a:gd name="connsiteX0" fmla="*/ 0 w 1844040"/>
              <a:gd name="connsiteY0" fmla="*/ 209558 h 213372"/>
              <a:gd name="connsiteX1" fmla="*/ 6305 w 1844040"/>
              <a:gd name="connsiteY1" fmla="*/ 55279 h 213372"/>
              <a:gd name="connsiteX2" fmla="*/ 175260 w 1844040"/>
              <a:gd name="connsiteY2" fmla="*/ 213368 h 213372"/>
              <a:gd name="connsiteX3" fmla="*/ 220980 w 1844040"/>
              <a:gd name="connsiteY3" fmla="*/ 186698 h 213372"/>
              <a:gd name="connsiteX4" fmla="*/ 261710 w 1844040"/>
              <a:gd name="connsiteY4" fmla="*/ 106223 h 213372"/>
              <a:gd name="connsiteX5" fmla="*/ 285750 w 1844040"/>
              <a:gd name="connsiteY5" fmla="*/ 148598 h 213372"/>
              <a:gd name="connsiteX6" fmla="*/ 335280 w 1844040"/>
              <a:gd name="connsiteY6" fmla="*/ 121928 h 213372"/>
              <a:gd name="connsiteX7" fmla="*/ 502920 w 1844040"/>
              <a:gd name="connsiteY7" fmla="*/ 57158 h 213372"/>
              <a:gd name="connsiteX8" fmla="*/ 571500 w 1844040"/>
              <a:gd name="connsiteY8" fmla="*/ 45728 h 213372"/>
              <a:gd name="connsiteX9" fmla="*/ 628650 w 1844040"/>
              <a:gd name="connsiteY9" fmla="*/ 30488 h 213372"/>
              <a:gd name="connsiteX10" fmla="*/ 739140 w 1844040"/>
              <a:gd name="connsiteY10" fmla="*/ 22868 h 213372"/>
              <a:gd name="connsiteX11" fmla="*/ 1466850 w 1844040"/>
              <a:gd name="connsiteY11" fmla="*/ 26678 h 213372"/>
              <a:gd name="connsiteX12" fmla="*/ 1691640 w 1844040"/>
              <a:gd name="connsiteY12" fmla="*/ 22868 h 213372"/>
              <a:gd name="connsiteX13" fmla="*/ 1725930 w 1844040"/>
              <a:gd name="connsiteY13" fmla="*/ 19058 h 213372"/>
              <a:gd name="connsiteX14" fmla="*/ 1809750 w 1844040"/>
              <a:gd name="connsiteY14" fmla="*/ 11438 h 213372"/>
              <a:gd name="connsiteX15" fmla="*/ 1824990 w 1844040"/>
              <a:gd name="connsiteY15" fmla="*/ 7628 h 213372"/>
              <a:gd name="connsiteX16" fmla="*/ 1844040 w 1844040"/>
              <a:gd name="connsiteY16" fmla="*/ 8 h 213372"/>
              <a:gd name="connsiteX0" fmla="*/ 0 w 1844040"/>
              <a:gd name="connsiteY0" fmla="*/ 209558 h 213372"/>
              <a:gd name="connsiteX1" fmla="*/ 6305 w 1844040"/>
              <a:gd name="connsiteY1" fmla="*/ 55279 h 213372"/>
              <a:gd name="connsiteX2" fmla="*/ 175260 w 1844040"/>
              <a:gd name="connsiteY2" fmla="*/ 213368 h 213372"/>
              <a:gd name="connsiteX3" fmla="*/ 220980 w 1844040"/>
              <a:gd name="connsiteY3" fmla="*/ 186698 h 213372"/>
              <a:gd name="connsiteX4" fmla="*/ 261710 w 1844040"/>
              <a:gd name="connsiteY4" fmla="*/ 106223 h 213372"/>
              <a:gd name="connsiteX5" fmla="*/ 335280 w 1844040"/>
              <a:gd name="connsiteY5" fmla="*/ 121928 h 213372"/>
              <a:gd name="connsiteX6" fmla="*/ 502920 w 1844040"/>
              <a:gd name="connsiteY6" fmla="*/ 57158 h 213372"/>
              <a:gd name="connsiteX7" fmla="*/ 571500 w 1844040"/>
              <a:gd name="connsiteY7" fmla="*/ 45728 h 213372"/>
              <a:gd name="connsiteX8" fmla="*/ 628650 w 1844040"/>
              <a:gd name="connsiteY8" fmla="*/ 30488 h 213372"/>
              <a:gd name="connsiteX9" fmla="*/ 739140 w 1844040"/>
              <a:gd name="connsiteY9" fmla="*/ 22868 h 213372"/>
              <a:gd name="connsiteX10" fmla="*/ 1466850 w 1844040"/>
              <a:gd name="connsiteY10" fmla="*/ 26678 h 213372"/>
              <a:gd name="connsiteX11" fmla="*/ 1691640 w 1844040"/>
              <a:gd name="connsiteY11" fmla="*/ 22868 h 213372"/>
              <a:gd name="connsiteX12" fmla="*/ 1725930 w 1844040"/>
              <a:gd name="connsiteY12" fmla="*/ 19058 h 213372"/>
              <a:gd name="connsiteX13" fmla="*/ 1809750 w 1844040"/>
              <a:gd name="connsiteY13" fmla="*/ 11438 h 213372"/>
              <a:gd name="connsiteX14" fmla="*/ 1824990 w 1844040"/>
              <a:gd name="connsiteY14" fmla="*/ 7628 h 213372"/>
              <a:gd name="connsiteX15" fmla="*/ 1844040 w 1844040"/>
              <a:gd name="connsiteY15" fmla="*/ 8 h 213372"/>
              <a:gd name="connsiteX0" fmla="*/ 0 w 1844040"/>
              <a:gd name="connsiteY0" fmla="*/ 209558 h 213372"/>
              <a:gd name="connsiteX1" fmla="*/ 6305 w 1844040"/>
              <a:gd name="connsiteY1" fmla="*/ 55279 h 213372"/>
              <a:gd name="connsiteX2" fmla="*/ 175260 w 1844040"/>
              <a:gd name="connsiteY2" fmla="*/ 213368 h 213372"/>
              <a:gd name="connsiteX3" fmla="*/ 220980 w 1844040"/>
              <a:gd name="connsiteY3" fmla="*/ 186698 h 213372"/>
              <a:gd name="connsiteX4" fmla="*/ 335280 w 1844040"/>
              <a:gd name="connsiteY4" fmla="*/ 121928 h 213372"/>
              <a:gd name="connsiteX5" fmla="*/ 502920 w 1844040"/>
              <a:gd name="connsiteY5" fmla="*/ 57158 h 213372"/>
              <a:gd name="connsiteX6" fmla="*/ 571500 w 1844040"/>
              <a:gd name="connsiteY6" fmla="*/ 45728 h 213372"/>
              <a:gd name="connsiteX7" fmla="*/ 628650 w 1844040"/>
              <a:gd name="connsiteY7" fmla="*/ 30488 h 213372"/>
              <a:gd name="connsiteX8" fmla="*/ 739140 w 1844040"/>
              <a:gd name="connsiteY8" fmla="*/ 22868 h 213372"/>
              <a:gd name="connsiteX9" fmla="*/ 1466850 w 1844040"/>
              <a:gd name="connsiteY9" fmla="*/ 26678 h 213372"/>
              <a:gd name="connsiteX10" fmla="*/ 1691640 w 1844040"/>
              <a:gd name="connsiteY10" fmla="*/ 22868 h 213372"/>
              <a:gd name="connsiteX11" fmla="*/ 1725930 w 1844040"/>
              <a:gd name="connsiteY11" fmla="*/ 19058 h 213372"/>
              <a:gd name="connsiteX12" fmla="*/ 1809750 w 1844040"/>
              <a:gd name="connsiteY12" fmla="*/ 11438 h 213372"/>
              <a:gd name="connsiteX13" fmla="*/ 1824990 w 1844040"/>
              <a:gd name="connsiteY13" fmla="*/ 7628 h 213372"/>
              <a:gd name="connsiteX14" fmla="*/ 1844040 w 1844040"/>
              <a:gd name="connsiteY14" fmla="*/ 8 h 213372"/>
              <a:gd name="connsiteX0" fmla="*/ 10297 w 1854337"/>
              <a:gd name="connsiteY0" fmla="*/ 209558 h 209589"/>
              <a:gd name="connsiteX1" fmla="*/ 16602 w 1854337"/>
              <a:gd name="connsiteY1" fmla="*/ 55279 h 209589"/>
              <a:gd name="connsiteX2" fmla="*/ 231277 w 1854337"/>
              <a:gd name="connsiteY2" fmla="*/ 186698 h 209589"/>
              <a:gd name="connsiteX3" fmla="*/ 345577 w 1854337"/>
              <a:gd name="connsiteY3" fmla="*/ 121928 h 209589"/>
              <a:gd name="connsiteX4" fmla="*/ 513217 w 1854337"/>
              <a:gd name="connsiteY4" fmla="*/ 57158 h 209589"/>
              <a:gd name="connsiteX5" fmla="*/ 581797 w 1854337"/>
              <a:gd name="connsiteY5" fmla="*/ 45728 h 209589"/>
              <a:gd name="connsiteX6" fmla="*/ 638947 w 1854337"/>
              <a:gd name="connsiteY6" fmla="*/ 30488 h 209589"/>
              <a:gd name="connsiteX7" fmla="*/ 749437 w 1854337"/>
              <a:gd name="connsiteY7" fmla="*/ 22868 h 209589"/>
              <a:gd name="connsiteX8" fmla="*/ 1477147 w 1854337"/>
              <a:gd name="connsiteY8" fmla="*/ 26678 h 209589"/>
              <a:gd name="connsiteX9" fmla="*/ 1701937 w 1854337"/>
              <a:gd name="connsiteY9" fmla="*/ 22868 h 209589"/>
              <a:gd name="connsiteX10" fmla="*/ 1736227 w 1854337"/>
              <a:gd name="connsiteY10" fmla="*/ 19058 h 209589"/>
              <a:gd name="connsiteX11" fmla="*/ 1820047 w 1854337"/>
              <a:gd name="connsiteY11" fmla="*/ 11438 h 209589"/>
              <a:gd name="connsiteX12" fmla="*/ 1835287 w 1854337"/>
              <a:gd name="connsiteY12" fmla="*/ 7628 h 209589"/>
              <a:gd name="connsiteX13" fmla="*/ 1854337 w 1854337"/>
              <a:gd name="connsiteY13" fmla="*/ 8 h 209589"/>
              <a:gd name="connsiteX0" fmla="*/ 18760 w 1862800"/>
              <a:gd name="connsiteY0" fmla="*/ 209558 h 209592"/>
              <a:gd name="connsiteX1" fmla="*/ 25065 w 1862800"/>
              <a:gd name="connsiteY1" fmla="*/ 55279 h 209592"/>
              <a:gd name="connsiteX2" fmla="*/ 354040 w 1862800"/>
              <a:gd name="connsiteY2" fmla="*/ 121928 h 209592"/>
              <a:gd name="connsiteX3" fmla="*/ 521680 w 1862800"/>
              <a:gd name="connsiteY3" fmla="*/ 57158 h 209592"/>
              <a:gd name="connsiteX4" fmla="*/ 590260 w 1862800"/>
              <a:gd name="connsiteY4" fmla="*/ 45728 h 209592"/>
              <a:gd name="connsiteX5" fmla="*/ 647410 w 1862800"/>
              <a:gd name="connsiteY5" fmla="*/ 30488 h 209592"/>
              <a:gd name="connsiteX6" fmla="*/ 757900 w 1862800"/>
              <a:gd name="connsiteY6" fmla="*/ 22868 h 209592"/>
              <a:gd name="connsiteX7" fmla="*/ 1485610 w 1862800"/>
              <a:gd name="connsiteY7" fmla="*/ 26678 h 209592"/>
              <a:gd name="connsiteX8" fmla="*/ 1710400 w 1862800"/>
              <a:gd name="connsiteY8" fmla="*/ 22868 h 209592"/>
              <a:gd name="connsiteX9" fmla="*/ 1744690 w 1862800"/>
              <a:gd name="connsiteY9" fmla="*/ 19058 h 209592"/>
              <a:gd name="connsiteX10" fmla="*/ 1828510 w 1862800"/>
              <a:gd name="connsiteY10" fmla="*/ 11438 h 209592"/>
              <a:gd name="connsiteX11" fmla="*/ 1843750 w 1862800"/>
              <a:gd name="connsiteY11" fmla="*/ 7628 h 209592"/>
              <a:gd name="connsiteX12" fmla="*/ 1862800 w 1862800"/>
              <a:gd name="connsiteY12" fmla="*/ 8 h 209592"/>
              <a:gd name="connsiteX0" fmla="*/ 31176 w 1875216"/>
              <a:gd name="connsiteY0" fmla="*/ 209558 h 209595"/>
              <a:gd name="connsiteX1" fmla="*/ 37481 w 1875216"/>
              <a:gd name="connsiteY1" fmla="*/ 55279 h 209595"/>
              <a:gd name="connsiteX2" fmla="*/ 534096 w 1875216"/>
              <a:gd name="connsiteY2" fmla="*/ 57158 h 209595"/>
              <a:gd name="connsiteX3" fmla="*/ 602676 w 1875216"/>
              <a:gd name="connsiteY3" fmla="*/ 45728 h 209595"/>
              <a:gd name="connsiteX4" fmla="*/ 659826 w 1875216"/>
              <a:gd name="connsiteY4" fmla="*/ 30488 h 209595"/>
              <a:gd name="connsiteX5" fmla="*/ 770316 w 1875216"/>
              <a:gd name="connsiteY5" fmla="*/ 22868 h 209595"/>
              <a:gd name="connsiteX6" fmla="*/ 1498026 w 1875216"/>
              <a:gd name="connsiteY6" fmla="*/ 26678 h 209595"/>
              <a:gd name="connsiteX7" fmla="*/ 1722816 w 1875216"/>
              <a:gd name="connsiteY7" fmla="*/ 22868 h 209595"/>
              <a:gd name="connsiteX8" fmla="*/ 1757106 w 1875216"/>
              <a:gd name="connsiteY8" fmla="*/ 19058 h 209595"/>
              <a:gd name="connsiteX9" fmla="*/ 1840926 w 1875216"/>
              <a:gd name="connsiteY9" fmla="*/ 11438 h 209595"/>
              <a:gd name="connsiteX10" fmla="*/ 1856166 w 1875216"/>
              <a:gd name="connsiteY10" fmla="*/ 7628 h 209595"/>
              <a:gd name="connsiteX11" fmla="*/ 1875216 w 1875216"/>
              <a:gd name="connsiteY11" fmla="*/ 8 h 209595"/>
              <a:gd name="connsiteX0" fmla="*/ 0 w 1844040"/>
              <a:gd name="connsiteY0" fmla="*/ 209558 h 209588"/>
              <a:gd name="connsiteX1" fmla="*/ 133757 w 1844040"/>
              <a:gd name="connsiteY1" fmla="*/ 30995 h 209588"/>
              <a:gd name="connsiteX2" fmla="*/ 502920 w 1844040"/>
              <a:gd name="connsiteY2" fmla="*/ 57158 h 209588"/>
              <a:gd name="connsiteX3" fmla="*/ 571500 w 1844040"/>
              <a:gd name="connsiteY3" fmla="*/ 45728 h 209588"/>
              <a:gd name="connsiteX4" fmla="*/ 628650 w 1844040"/>
              <a:gd name="connsiteY4" fmla="*/ 30488 h 209588"/>
              <a:gd name="connsiteX5" fmla="*/ 739140 w 1844040"/>
              <a:gd name="connsiteY5" fmla="*/ 22868 h 209588"/>
              <a:gd name="connsiteX6" fmla="*/ 1466850 w 1844040"/>
              <a:gd name="connsiteY6" fmla="*/ 26678 h 209588"/>
              <a:gd name="connsiteX7" fmla="*/ 1691640 w 1844040"/>
              <a:gd name="connsiteY7" fmla="*/ 22868 h 209588"/>
              <a:gd name="connsiteX8" fmla="*/ 1725930 w 1844040"/>
              <a:gd name="connsiteY8" fmla="*/ 19058 h 209588"/>
              <a:gd name="connsiteX9" fmla="*/ 1809750 w 1844040"/>
              <a:gd name="connsiteY9" fmla="*/ 11438 h 209588"/>
              <a:gd name="connsiteX10" fmla="*/ 1824990 w 1844040"/>
              <a:gd name="connsiteY10" fmla="*/ 7628 h 209588"/>
              <a:gd name="connsiteX11" fmla="*/ 1844040 w 1844040"/>
              <a:gd name="connsiteY11" fmla="*/ 8 h 209588"/>
              <a:gd name="connsiteX0" fmla="*/ 0 w 1844040"/>
              <a:gd name="connsiteY0" fmla="*/ 209558 h 209599"/>
              <a:gd name="connsiteX1" fmla="*/ 305817 w 1844040"/>
              <a:gd name="connsiteY1" fmla="*/ 71469 h 209599"/>
              <a:gd name="connsiteX2" fmla="*/ 502920 w 1844040"/>
              <a:gd name="connsiteY2" fmla="*/ 57158 h 209599"/>
              <a:gd name="connsiteX3" fmla="*/ 571500 w 1844040"/>
              <a:gd name="connsiteY3" fmla="*/ 45728 h 209599"/>
              <a:gd name="connsiteX4" fmla="*/ 628650 w 1844040"/>
              <a:gd name="connsiteY4" fmla="*/ 30488 h 209599"/>
              <a:gd name="connsiteX5" fmla="*/ 739140 w 1844040"/>
              <a:gd name="connsiteY5" fmla="*/ 22868 h 209599"/>
              <a:gd name="connsiteX6" fmla="*/ 1466850 w 1844040"/>
              <a:gd name="connsiteY6" fmla="*/ 26678 h 209599"/>
              <a:gd name="connsiteX7" fmla="*/ 1691640 w 1844040"/>
              <a:gd name="connsiteY7" fmla="*/ 22868 h 209599"/>
              <a:gd name="connsiteX8" fmla="*/ 1725930 w 1844040"/>
              <a:gd name="connsiteY8" fmla="*/ 19058 h 209599"/>
              <a:gd name="connsiteX9" fmla="*/ 1809750 w 1844040"/>
              <a:gd name="connsiteY9" fmla="*/ 11438 h 209599"/>
              <a:gd name="connsiteX10" fmla="*/ 1824990 w 1844040"/>
              <a:gd name="connsiteY10" fmla="*/ 7628 h 209599"/>
              <a:gd name="connsiteX11" fmla="*/ 1844040 w 1844040"/>
              <a:gd name="connsiteY11" fmla="*/ 8 h 209599"/>
              <a:gd name="connsiteX0" fmla="*/ 0 w 1844040"/>
              <a:gd name="connsiteY0" fmla="*/ 209558 h 209580"/>
              <a:gd name="connsiteX1" fmla="*/ 305817 w 1844040"/>
              <a:gd name="connsiteY1" fmla="*/ 71469 h 209580"/>
              <a:gd name="connsiteX2" fmla="*/ 502920 w 1844040"/>
              <a:gd name="connsiteY2" fmla="*/ 57158 h 209580"/>
              <a:gd name="connsiteX3" fmla="*/ 571500 w 1844040"/>
              <a:gd name="connsiteY3" fmla="*/ 45728 h 209580"/>
              <a:gd name="connsiteX4" fmla="*/ 628650 w 1844040"/>
              <a:gd name="connsiteY4" fmla="*/ 30488 h 209580"/>
              <a:gd name="connsiteX5" fmla="*/ 739140 w 1844040"/>
              <a:gd name="connsiteY5" fmla="*/ 22868 h 209580"/>
              <a:gd name="connsiteX6" fmla="*/ 1466850 w 1844040"/>
              <a:gd name="connsiteY6" fmla="*/ 26678 h 209580"/>
              <a:gd name="connsiteX7" fmla="*/ 1691640 w 1844040"/>
              <a:gd name="connsiteY7" fmla="*/ 22868 h 209580"/>
              <a:gd name="connsiteX8" fmla="*/ 1725930 w 1844040"/>
              <a:gd name="connsiteY8" fmla="*/ 19058 h 209580"/>
              <a:gd name="connsiteX9" fmla="*/ 1809750 w 1844040"/>
              <a:gd name="connsiteY9" fmla="*/ 11438 h 209580"/>
              <a:gd name="connsiteX10" fmla="*/ 1824990 w 1844040"/>
              <a:gd name="connsiteY10" fmla="*/ 7628 h 209580"/>
              <a:gd name="connsiteX11" fmla="*/ 1844040 w 1844040"/>
              <a:gd name="connsiteY11" fmla="*/ 8 h 209580"/>
              <a:gd name="connsiteX0" fmla="*/ 0 w 1844040"/>
              <a:gd name="connsiteY0" fmla="*/ 209558 h 209580"/>
              <a:gd name="connsiteX1" fmla="*/ 305817 w 1844040"/>
              <a:gd name="connsiteY1" fmla="*/ 71469 h 209580"/>
              <a:gd name="connsiteX2" fmla="*/ 502920 w 1844040"/>
              <a:gd name="connsiteY2" fmla="*/ 57158 h 209580"/>
              <a:gd name="connsiteX3" fmla="*/ 571500 w 1844040"/>
              <a:gd name="connsiteY3" fmla="*/ 45728 h 209580"/>
              <a:gd name="connsiteX4" fmla="*/ 739140 w 1844040"/>
              <a:gd name="connsiteY4" fmla="*/ 22868 h 209580"/>
              <a:gd name="connsiteX5" fmla="*/ 1466850 w 1844040"/>
              <a:gd name="connsiteY5" fmla="*/ 26678 h 209580"/>
              <a:gd name="connsiteX6" fmla="*/ 1691640 w 1844040"/>
              <a:gd name="connsiteY6" fmla="*/ 22868 h 209580"/>
              <a:gd name="connsiteX7" fmla="*/ 1725930 w 1844040"/>
              <a:gd name="connsiteY7" fmla="*/ 19058 h 209580"/>
              <a:gd name="connsiteX8" fmla="*/ 1809750 w 1844040"/>
              <a:gd name="connsiteY8" fmla="*/ 11438 h 209580"/>
              <a:gd name="connsiteX9" fmla="*/ 1824990 w 1844040"/>
              <a:gd name="connsiteY9" fmla="*/ 7628 h 209580"/>
              <a:gd name="connsiteX10" fmla="*/ 1844040 w 1844040"/>
              <a:gd name="connsiteY10" fmla="*/ 8 h 209580"/>
              <a:gd name="connsiteX0" fmla="*/ 0 w 1844040"/>
              <a:gd name="connsiteY0" fmla="*/ 209558 h 209580"/>
              <a:gd name="connsiteX1" fmla="*/ 305817 w 1844040"/>
              <a:gd name="connsiteY1" fmla="*/ 71469 h 209580"/>
              <a:gd name="connsiteX2" fmla="*/ 502920 w 1844040"/>
              <a:gd name="connsiteY2" fmla="*/ 57158 h 209580"/>
              <a:gd name="connsiteX3" fmla="*/ 739140 w 1844040"/>
              <a:gd name="connsiteY3" fmla="*/ 22868 h 209580"/>
              <a:gd name="connsiteX4" fmla="*/ 1466850 w 1844040"/>
              <a:gd name="connsiteY4" fmla="*/ 26678 h 209580"/>
              <a:gd name="connsiteX5" fmla="*/ 1691640 w 1844040"/>
              <a:gd name="connsiteY5" fmla="*/ 22868 h 209580"/>
              <a:gd name="connsiteX6" fmla="*/ 1725930 w 1844040"/>
              <a:gd name="connsiteY6" fmla="*/ 19058 h 209580"/>
              <a:gd name="connsiteX7" fmla="*/ 1809750 w 1844040"/>
              <a:gd name="connsiteY7" fmla="*/ 11438 h 209580"/>
              <a:gd name="connsiteX8" fmla="*/ 1824990 w 1844040"/>
              <a:gd name="connsiteY8" fmla="*/ 7628 h 209580"/>
              <a:gd name="connsiteX9" fmla="*/ 1844040 w 1844040"/>
              <a:gd name="connsiteY9" fmla="*/ 8 h 209580"/>
              <a:gd name="connsiteX0" fmla="*/ 0 w 1844040"/>
              <a:gd name="connsiteY0" fmla="*/ 209558 h 209601"/>
              <a:gd name="connsiteX1" fmla="*/ 305817 w 1844040"/>
              <a:gd name="connsiteY1" fmla="*/ 71469 h 209601"/>
              <a:gd name="connsiteX2" fmla="*/ 739140 w 1844040"/>
              <a:gd name="connsiteY2" fmla="*/ 22868 h 209601"/>
              <a:gd name="connsiteX3" fmla="*/ 1466850 w 1844040"/>
              <a:gd name="connsiteY3" fmla="*/ 26678 h 209601"/>
              <a:gd name="connsiteX4" fmla="*/ 1691640 w 1844040"/>
              <a:gd name="connsiteY4" fmla="*/ 22868 h 209601"/>
              <a:gd name="connsiteX5" fmla="*/ 1725930 w 1844040"/>
              <a:gd name="connsiteY5" fmla="*/ 19058 h 209601"/>
              <a:gd name="connsiteX6" fmla="*/ 1809750 w 1844040"/>
              <a:gd name="connsiteY6" fmla="*/ 11438 h 209601"/>
              <a:gd name="connsiteX7" fmla="*/ 1824990 w 1844040"/>
              <a:gd name="connsiteY7" fmla="*/ 7628 h 209601"/>
              <a:gd name="connsiteX8" fmla="*/ 1844040 w 1844040"/>
              <a:gd name="connsiteY8" fmla="*/ 8 h 209601"/>
              <a:gd name="connsiteX0" fmla="*/ 0 w 1844040"/>
              <a:gd name="connsiteY0" fmla="*/ 209558 h 209601"/>
              <a:gd name="connsiteX1" fmla="*/ 305817 w 1844040"/>
              <a:gd name="connsiteY1" fmla="*/ 71469 h 209601"/>
              <a:gd name="connsiteX2" fmla="*/ 739140 w 1844040"/>
              <a:gd name="connsiteY2" fmla="*/ 22868 h 209601"/>
              <a:gd name="connsiteX3" fmla="*/ 1466850 w 1844040"/>
              <a:gd name="connsiteY3" fmla="*/ 26678 h 209601"/>
              <a:gd name="connsiteX4" fmla="*/ 1691640 w 1844040"/>
              <a:gd name="connsiteY4" fmla="*/ 22868 h 209601"/>
              <a:gd name="connsiteX5" fmla="*/ 1725930 w 1844040"/>
              <a:gd name="connsiteY5" fmla="*/ 19058 h 209601"/>
              <a:gd name="connsiteX6" fmla="*/ 1809750 w 1844040"/>
              <a:gd name="connsiteY6" fmla="*/ 11438 h 209601"/>
              <a:gd name="connsiteX7" fmla="*/ 1824990 w 1844040"/>
              <a:gd name="connsiteY7" fmla="*/ 7628 h 209601"/>
              <a:gd name="connsiteX8" fmla="*/ 1844040 w 1844040"/>
              <a:gd name="connsiteY8" fmla="*/ 8 h 209601"/>
              <a:gd name="connsiteX0" fmla="*/ 0 w 1844040"/>
              <a:gd name="connsiteY0" fmla="*/ 209558 h 209584"/>
              <a:gd name="connsiteX1" fmla="*/ 305817 w 1844040"/>
              <a:gd name="connsiteY1" fmla="*/ 71469 h 209584"/>
              <a:gd name="connsiteX2" fmla="*/ 739140 w 1844040"/>
              <a:gd name="connsiteY2" fmla="*/ 22868 h 209584"/>
              <a:gd name="connsiteX3" fmla="*/ 1466850 w 1844040"/>
              <a:gd name="connsiteY3" fmla="*/ 26678 h 209584"/>
              <a:gd name="connsiteX4" fmla="*/ 1691640 w 1844040"/>
              <a:gd name="connsiteY4" fmla="*/ 22868 h 209584"/>
              <a:gd name="connsiteX5" fmla="*/ 1725930 w 1844040"/>
              <a:gd name="connsiteY5" fmla="*/ 19058 h 209584"/>
              <a:gd name="connsiteX6" fmla="*/ 1809750 w 1844040"/>
              <a:gd name="connsiteY6" fmla="*/ 11438 h 209584"/>
              <a:gd name="connsiteX7" fmla="*/ 1824990 w 1844040"/>
              <a:gd name="connsiteY7" fmla="*/ 7628 h 209584"/>
              <a:gd name="connsiteX8" fmla="*/ 1844040 w 1844040"/>
              <a:gd name="connsiteY8" fmla="*/ 8 h 209584"/>
              <a:gd name="connsiteX0" fmla="*/ 0 w 1844040"/>
              <a:gd name="connsiteY0" fmla="*/ 209558 h 209581"/>
              <a:gd name="connsiteX1" fmla="*/ 293072 w 1844040"/>
              <a:gd name="connsiteY1" fmla="*/ 47185 h 209581"/>
              <a:gd name="connsiteX2" fmla="*/ 739140 w 1844040"/>
              <a:gd name="connsiteY2" fmla="*/ 22868 h 209581"/>
              <a:gd name="connsiteX3" fmla="*/ 1466850 w 1844040"/>
              <a:gd name="connsiteY3" fmla="*/ 26678 h 209581"/>
              <a:gd name="connsiteX4" fmla="*/ 1691640 w 1844040"/>
              <a:gd name="connsiteY4" fmla="*/ 22868 h 209581"/>
              <a:gd name="connsiteX5" fmla="*/ 1725930 w 1844040"/>
              <a:gd name="connsiteY5" fmla="*/ 19058 h 209581"/>
              <a:gd name="connsiteX6" fmla="*/ 1809750 w 1844040"/>
              <a:gd name="connsiteY6" fmla="*/ 11438 h 209581"/>
              <a:gd name="connsiteX7" fmla="*/ 1824990 w 1844040"/>
              <a:gd name="connsiteY7" fmla="*/ 7628 h 209581"/>
              <a:gd name="connsiteX8" fmla="*/ 1844040 w 1844040"/>
              <a:gd name="connsiteY8" fmla="*/ 8 h 209581"/>
              <a:gd name="connsiteX0" fmla="*/ 0 w 1844040"/>
              <a:gd name="connsiteY0" fmla="*/ 209558 h 209585"/>
              <a:gd name="connsiteX1" fmla="*/ 293072 w 1844040"/>
              <a:gd name="connsiteY1" fmla="*/ 47185 h 209585"/>
              <a:gd name="connsiteX2" fmla="*/ 739140 w 1844040"/>
              <a:gd name="connsiteY2" fmla="*/ 22868 h 209585"/>
              <a:gd name="connsiteX3" fmla="*/ 1466850 w 1844040"/>
              <a:gd name="connsiteY3" fmla="*/ 26678 h 209585"/>
              <a:gd name="connsiteX4" fmla="*/ 1691640 w 1844040"/>
              <a:gd name="connsiteY4" fmla="*/ 22868 h 209585"/>
              <a:gd name="connsiteX5" fmla="*/ 1725930 w 1844040"/>
              <a:gd name="connsiteY5" fmla="*/ 19058 h 209585"/>
              <a:gd name="connsiteX6" fmla="*/ 1809750 w 1844040"/>
              <a:gd name="connsiteY6" fmla="*/ 11438 h 209585"/>
              <a:gd name="connsiteX7" fmla="*/ 1824990 w 1844040"/>
              <a:gd name="connsiteY7" fmla="*/ 7628 h 209585"/>
              <a:gd name="connsiteX8" fmla="*/ 1844040 w 1844040"/>
              <a:gd name="connsiteY8" fmla="*/ 8 h 20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040" h="209585">
                <a:moveTo>
                  <a:pt x="0" y="209558"/>
                </a:moveTo>
                <a:cubicBezTo>
                  <a:pt x="6350" y="212098"/>
                  <a:pt x="-11255" y="36994"/>
                  <a:pt x="293072" y="47185"/>
                </a:cubicBezTo>
                <a:cubicBezTo>
                  <a:pt x="329714" y="48412"/>
                  <a:pt x="543510" y="26286"/>
                  <a:pt x="739140" y="22868"/>
                </a:cubicBezTo>
                <a:cubicBezTo>
                  <a:pt x="934770" y="19450"/>
                  <a:pt x="726265" y="23643"/>
                  <a:pt x="1466850" y="26678"/>
                </a:cubicBezTo>
                <a:cubicBezTo>
                  <a:pt x="1541790" y="26985"/>
                  <a:pt x="1616710" y="24138"/>
                  <a:pt x="1691640" y="22868"/>
                </a:cubicBezTo>
                <a:cubicBezTo>
                  <a:pt x="1703070" y="21598"/>
                  <a:pt x="1714473" y="20054"/>
                  <a:pt x="1725930" y="19058"/>
                </a:cubicBezTo>
                <a:cubicBezTo>
                  <a:pt x="1758030" y="16267"/>
                  <a:pt x="1779649" y="16455"/>
                  <a:pt x="1809750" y="11438"/>
                </a:cubicBezTo>
                <a:cubicBezTo>
                  <a:pt x="1814915" y="10577"/>
                  <a:pt x="1820087" y="9467"/>
                  <a:pt x="1824990" y="7628"/>
                </a:cubicBezTo>
                <a:cubicBezTo>
                  <a:pt x="1846825" y="-560"/>
                  <a:pt x="1833330" y="8"/>
                  <a:pt x="1844040" y="8"/>
                </a:cubicBezTo>
              </a:path>
            </a:pathLst>
          </a:cu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8A7D649-4240-4720-93B6-5B03C054E496}"/>
              </a:ext>
            </a:extLst>
          </p:cNvPr>
          <p:cNvSpPr/>
          <p:nvPr/>
        </p:nvSpPr>
        <p:spPr>
          <a:xfrm>
            <a:off x="8859131" y="3344258"/>
            <a:ext cx="45719" cy="280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C83F73-192E-422E-A130-9AEB2E7E9AD9}"/>
              </a:ext>
            </a:extLst>
          </p:cNvPr>
          <p:cNvSpPr txBox="1"/>
          <p:nvPr/>
        </p:nvSpPr>
        <p:spPr>
          <a:xfrm>
            <a:off x="9383273" y="2598151"/>
            <a:ext cx="2102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Anel de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aterramento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19B83FF-B999-479D-B8CB-A2EAF40013AF}"/>
              </a:ext>
            </a:extLst>
          </p:cNvPr>
          <p:cNvSpPr txBox="1"/>
          <p:nvPr/>
        </p:nvSpPr>
        <p:spPr>
          <a:xfrm>
            <a:off x="3399953" y="2414885"/>
            <a:ext cx="26144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Aterramento na</a:t>
            </a:r>
          </a:p>
          <a:p>
            <a:pPr algn="ctr"/>
            <a:r>
              <a:rPr lang="pt-BR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contra-flange</a:t>
            </a:r>
            <a:endParaRPr lang="pt-BR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24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repeatCount="indefinit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1" grpId="0" animBg="1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Instalação</a:t>
            </a:r>
            <a:endParaRPr lang="en-US" sz="6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98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Torque excessivo (revestimento ≠ junta de vedação):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6" name="Imagem 1" descr="MVC-006B.JPG">
            <a:extLst>
              <a:ext uri="{FF2B5EF4-FFF2-40B4-BE49-F238E27FC236}">
                <a16:creationId xmlns:a16="http://schemas.microsoft.com/office/drawing/2014/main" id="{A9432CDA-1CBE-4599-B749-B8C582899E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6325"/>
          <a:stretch/>
        </p:blipFill>
        <p:spPr bwMode="auto">
          <a:xfrm>
            <a:off x="723900" y="2656319"/>
            <a:ext cx="3238500" cy="290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 descr="C:\Treinamento\Magnetico\Fotos Mag\mqg18.jpg">
            <a:extLst>
              <a:ext uri="{FF2B5EF4-FFF2-40B4-BE49-F238E27FC236}">
                <a16:creationId xmlns:a16="http://schemas.microsoft.com/office/drawing/2014/main" id="{1CBAF77E-ADFF-453D-93F5-762E6C03D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1614" y="2656319"/>
            <a:ext cx="3238501" cy="28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Imagem 1" descr="MVC-004S.JPG">
            <a:extLst>
              <a:ext uri="{FF2B5EF4-FFF2-40B4-BE49-F238E27FC236}">
                <a16:creationId xmlns:a16="http://schemas.microsoft.com/office/drawing/2014/main" id="{4B588B3C-31C4-41CF-8A04-724F854F19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189" t="6035" r="22893"/>
          <a:stretch/>
        </p:blipFill>
        <p:spPr bwMode="auto">
          <a:xfrm>
            <a:off x="8759983" y="2656319"/>
            <a:ext cx="2794615" cy="28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C1BAEE12-E4DD-49CA-AB60-F15F25E7FC72}"/>
              </a:ext>
            </a:extLst>
          </p:cNvPr>
          <p:cNvSpPr txBox="1"/>
          <p:nvPr/>
        </p:nvSpPr>
        <p:spPr>
          <a:xfrm>
            <a:off x="1457871" y="5871120"/>
            <a:ext cx="986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Deformação do revestimento e alteração da geometria interna</a:t>
            </a:r>
          </a:p>
        </p:txBody>
      </p:sp>
    </p:spTree>
    <p:extLst>
      <p:ext uri="{BB962C8B-B14F-4D97-AF65-F5344CB8AC3E}">
        <p14:creationId xmlns:p14="http://schemas.microsoft.com/office/powerpoint/2010/main" val="2759069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Parametrização</a:t>
            </a:r>
            <a:endParaRPr lang="en-US" sz="6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6AFFA-DC71-45C5-B97A-ACA28A4D94E9}"/>
              </a:ext>
            </a:extLst>
          </p:cNvPr>
          <p:cNvSpPr txBox="1"/>
          <p:nvPr/>
        </p:nvSpPr>
        <p:spPr>
          <a:xfrm>
            <a:off x="1261872" y="1674512"/>
            <a:ext cx="10490858" cy="410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Saída de pulsos (pulsos/m³)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Saída de correte (4mA = 0 m³/h e 20mA = X m³/h)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Elemento primário (tubo) e secundário (eletrônica) trocados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Supervisório/portal com parâmetros diferentes do medidor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Frequência de rede diferente de 60Hz</a:t>
            </a:r>
          </a:p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Bef>
                <a:spcPct val="20000"/>
              </a:spcBef>
              <a:spcAft>
                <a:spcPts val="600"/>
              </a:spcAft>
              <a:buSzPct val="100000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59C8D9C-CC56-495D-B689-E14800B22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408" y="4321492"/>
            <a:ext cx="3988935" cy="2410260"/>
          </a:xfrm>
          <a:prstGeom prst="rect">
            <a:avLst/>
          </a:prstGeom>
          <a:ln w="3175">
            <a:noFill/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B5855FE-7F74-4ED3-A86D-39A8E046A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461" y="4332378"/>
            <a:ext cx="2989261" cy="2410260"/>
          </a:xfrm>
          <a:prstGeom prst="rect">
            <a:avLst/>
          </a:prstGeom>
        </p:spPr>
      </p:pic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2AA64AD5-9463-41D5-94B2-84E29E87B088}"/>
              </a:ext>
            </a:extLst>
          </p:cNvPr>
          <p:cNvSpPr/>
          <p:nvPr/>
        </p:nvSpPr>
        <p:spPr>
          <a:xfrm>
            <a:off x="5308343" y="5081258"/>
            <a:ext cx="1631935" cy="812521"/>
          </a:xfrm>
          <a:prstGeom prst="right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0308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Degradacão</a:t>
            </a:r>
            <a:r>
              <a:rPr lang="en-US" sz="6400" dirty="0"/>
              <a:t> </a:t>
            </a:r>
            <a:r>
              <a:rPr lang="en-US" sz="6400" dirty="0" err="1"/>
              <a:t>metrológica</a:t>
            </a:r>
            <a:endParaRPr lang="en-US" sz="64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645DAE0-0F6C-4211-B17A-483DA61C36E1}"/>
              </a:ext>
            </a:extLst>
          </p:cNvPr>
          <p:cNvSpPr txBox="1"/>
          <p:nvPr/>
        </p:nvSpPr>
        <p:spPr>
          <a:xfrm>
            <a:off x="1261872" y="1674512"/>
            <a:ext cx="10490858" cy="135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Curva característica de medidores de vazão e os limites permitidos (Portaria Inmetro 155:2022):</a:t>
            </a:r>
          </a:p>
          <a:p>
            <a:pPr algn="just">
              <a:spcBef>
                <a:spcPct val="20000"/>
              </a:spcBef>
              <a:buSzPct val="100000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8570E6C-B5F9-447A-A016-FB1C9554B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56" y="2993171"/>
            <a:ext cx="9957973" cy="3566655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AA7C7C3F-5D82-418F-ADA7-D08D2004CEE0}"/>
              </a:ext>
            </a:extLst>
          </p:cNvPr>
          <p:cNvSpPr txBox="1"/>
          <p:nvPr/>
        </p:nvSpPr>
        <p:spPr>
          <a:xfrm>
            <a:off x="1855302" y="378498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Q1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C09F5E9-EE3C-4432-B3E3-5CAF5AC7430D}"/>
              </a:ext>
            </a:extLst>
          </p:cNvPr>
          <p:cNvSpPr txBox="1"/>
          <p:nvPr/>
        </p:nvSpPr>
        <p:spPr>
          <a:xfrm>
            <a:off x="3160642" y="379161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Q2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69B649C-9DB2-4DD7-BB51-71C1F2C2E08F}"/>
              </a:ext>
            </a:extLst>
          </p:cNvPr>
          <p:cNvSpPr txBox="1"/>
          <p:nvPr/>
        </p:nvSpPr>
        <p:spPr>
          <a:xfrm>
            <a:off x="7636105" y="379161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Q3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F91DAA9-6F43-4C1B-BA3E-C154B3E7A246}"/>
              </a:ext>
            </a:extLst>
          </p:cNvPr>
          <p:cNvSpPr txBox="1"/>
          <p:nvPr/>
        </p:nvSpPr>
        <p:spPr>
          <a:xfrm>
            <a:off x="10250568" y="379161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Q4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0F12F57-F275-4F2D-971A-504530A7C931}"/>
              </a:ext>
            </a:extLst>
          </p:cNvPr>
          <p:cNvSpPr txBox="1"/>
          <p:nvPr/>
        </p:nvSpPr>
        <p:spPr>
          <a:xfrm>
            <a:off x="3775330" y="507273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Campo inferior de medição</a:t>
            </a:r>
          </a:p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Q1 ≤ Q &lt; Q2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C040CF0-7391-4A77-B823-5BDD0394E28A}"/>
              </a:ext>
            </a:extLst>
          </p:cNvPr>
          <p:cNvSpPr txBox="1"/>
          <p:nvPr/>
        </p:nvSpPr>
        <p:spPr>
          <a:xfrm>
            <a:off x="7449138" y="5018262"/>
            <a:ext cx="3082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Campo superior de medição</a:t>
            </a:r>
          </a:p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Q2 ≤ Q ≤ Q4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3F0A81D6-1C31-43B8-9D4F-47EB1FB5D87B}"/>
              </a:ext>
            </a:extLst>
          </p:cNvPr>
          <p:cNvCxnSpPr>
            <a:cxnSpLocks/>
          </p:cNvCxnSpPr>
          <p:nvPr/>
        </p:nvCxnSpPr>
        <p:spPr>
          <a:xfrm flipH="1" flipV="1">
            <a:off x="2968488" y="4555185"/>
            <a:ext cx="741182" cy="6391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054F9F51-ED87-4127-B82B-50F246187061}"/>
              </a:ext>
            </a:extLst>
          </p:cNvPr>
          <p:cNvCxnSpPr>
            <a:cxnSpLocks/>
          </p:cNvCxnSpPr>
          <p:nvPr/>
        </p:nvCxnSpPr>
        <p:spPr>
          <a:xfrm flipH="1" flipV="1">
            <a:off x="6579708" y="4419599"/>
            <a:ext cx="788501" cy="75331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8FF8A84-5507-4986-9F7F-0033B12C13A8}"/>
              </a:ext>
            </a:extLst>
          </p:cNvPr>
          <p:cNvSpPr txBox="1"/>
          <p:nvPr/>
        </p:nvSpPr>
        <p:spPr>
          <a:xfrm>
            <a:off x="4169227" y="2757349"/>
            <a:ext cx="725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Curva de medidor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mecânico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(uni/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multi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jato, volumétrico ou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Woltman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6" name="Forma Livre: Forma 35">
            <a:extLst>
              <a:ext uri="{FF2B5EF4-FFF2-40B4-BE49-F238E27FC236}">
                <a16:creationId xmlns:a16="http://schemas.microsoft.com/office/drawing/2014/main" id="{A8E03192-554B-4A70-BED2-CC4FB1EC4686}"/>
              </a:ext>
            </a:extLst>
          </p:cNvPr>
          <p:cNvSpPr/>
          <p:nvPr/>
        </p:nvSpPr>
        <p:spPr>
          <a:xfrm>
            <a:off x="1313943" y="4041257"/>
            <a:ext cx="9140242" cy="2332644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7415" h="2332644">
                <a:moveTo>
                  <a:pt x="0" y="2332644"/>
                </a:moveTo>
                <a:cubicBezTo>
                  <a:pt x="46303" y="1372884"/>
                  <a:pt x="186999" y="213747"/>
                  <a:pt x="770095" y="76809"/>
                </a:cubicBezTo>
                <a:cubicBezTo>
                  <a:pt x="1343841" y="20734"/>
                  <a:pt x="1722139" y="-23639"/>
                  <a:pt x="3009808" y="13909"/>
                </a:cubicBezTo>
                <a:cubicBezTo>
                  <a:pt x="4297477" y="51457"/>
                  <a:pt x="9073015" y="51852"/>
                  <a:pt x="9987415" y="27556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C6103F4-2580-4F1A-8B74-60F14F8F6352}"/>
              </a:ext>
            </a:extLst>
          </p:cNvPr>
          <p:cNvSpPr txBox="1"/>
          <p:nvPr/>
        </p:nvSpPr>
        <p:spPr>
          <a:xfrm>
            <a:off x="2886853" y="5858925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Curva de medidor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estático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(eletromagnético ou ultrassônico)</a:t>
            </a:r>
          </a:p>
        </p:txBody>
      </p: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3DBBFF2B-817D-4965-AB72-EB2F8B232587}"/>
              </a:ext>
            </a:extLst>
          </p:cNvPr>
          <p:cNvCxnSpPr>
            <a:cxnSpLocks/>
          </p:cNvCxnSpPr>
          <p:nvPr/>
        </p:nvCxnSpPr>
        <p:spPr>
          <a:xfrm flipH="1" flipV="1">
            <a:off x="1808379" y="4419599"/>
            <a:ext cx="997547" cy="17240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87B06A5-29EC-4CA4-8393-2EA2E6242E93}"/>
              </a:ext>
            </a:extLst>
          </p:cNvPr>
          <p:cNvSpPr txBox="1"/>
          <p:nvPr/>
        </p:nvSpPr>
        <p:spPr>
          <a:xfrm>
            <a:off x="2948268" y="6143622"/>
            <a:ext cx="735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Inflexão devido à características eletrônicas (sensibilidade do sensor) 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F055CAD-6760-4245-BCC6-BECE359B9AC1}"/>
              </a:ext>
            </a:extLst>
          </p:cNvPr>
          <p:cNvSpPr txBox="1"/>
          <p:nvPr/>
        </p:nvSpPr>
        <p:spPr>
          <a:xfrm>
            <a:off x="4186021" y="3073025"/>
            <a:ext cx="6378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Inflexão devido à características mecânicas (inércia e atrito) </a:t>
            </a:r>
          </a:p>
        </p:txBody>
      </p: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7FA85750-7B0B-4F4F-9827-A048DB649478}"/>
              </a:ext>
            </a:extLst>
          </p:cNvPr>
          <p:cNvCxnSpPr>
            <a:cxnSpLocks/>
          </p:cNvCxnSpPr>
          <p:nvPr/>
        </p:nvCxnSpPr>
        <p:spPr>
          <a:xfrm flipH="1">
            <a:off x="3332715" y="3087914"/>
            <a:ext cx="820648" cy="5788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85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7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400" dirty="0" err="1"/>
              <a:t>Degradacão</a:t>
            </a:r>
            <a:r>
              <a:rPr lang="en-US" sz="6400" dirty="0"/>
              <a:t> </a:t>
            </a:r>
            <a:r>
              <a:rPr lang="en-US" sz="6400" dirty="0" err="1"/>
              <a:t>metrológica</a:t>
            </a:r>
            <a:endParaRPr lang="en-US" sz="64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645DAE0-0F6C-4211-B17A-483DA61C36E1}"/>
              </a:ext>
            </a:extLst>
          </p:cNvPr>
          <p:cNvSpPr txBox="1"/>
          <p:nvPr/>
        </p:nvSpPr>
        <p:spPr>
          <a:xfrm>
            <a:off x="1261872" y="1674512"/>
            <a:ext cx="1049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Degradação metrológica: deslocamento da curva de erro ao longo da vida útil dos medidores mecânico.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D7A162EF-4D5C-476E-997F-185C048F4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56" y="2993171"/>
            <a:ext cx="9957973" cy="3566655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6EA5855E-F505-41AE-B9FE-961B0DF36897}"/>
              </a:ext>
            </a:extLst>
          </p:cNvPr>
          <p:cNvSpPr txBox="1"/>
          <p:nvPr/>
        </p:nvSpPr>
        <p:spPr>
          <a:xfrm>
            <a:off x="1855302" y="378498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Q1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6211E83-EBC9-4AEC-AAB8-594C97F70CF3}"/>
              </a:ext>
            </a:extLst>
          </p:cNvPr>
          <p:cNvSpPr txBox="1"/>
          <p:nvPr/>
        </p:nvSpPr>
        <p:spPr>
          <a:xfrm>
            <a:off x="4413616" y="6051023"/>
            <a:ext cx="650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Medidor novo (curva de erro dentro dos limites estabelecidos)</a:t>
            </a:r>
          </a:p>
        </p:txBody>
      </p:sp>
      <p:sp>
        <p:nvSpPr>
          <p:cNvPr id="29" name="Forma Livre: Forma 28">
            <a:extLst>
              <a:ext uri="{FF2B5EF4-FFF2-40B4-BE49-F238E27FC236}">
                <a16:creationId xmlns:a16="http://schemas.microsoft.com/office/drawing/2014/main" id="{B51B31F1-16A7-48E7-9EA4-3C0EF5F6F2D2}"/>
              </a:ext>
            </a:extLst>
          </p:cNvPr>
          <p:cNvSpPr/>
          <p:nvPr/>
        </p:nvSpPr>
        <p:spPr>
          <a:xfrm>
            <a:off x="2214695" y="3732683"/>
            <a:ext cx="8307729" cy="2654866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7740" h="2654866">
                <a:moveTo>
                  <a:pt x="0" y="2654866"/>
                </a:moveTo>
                <a:cubicBezTo>
                  <a:pt x="344557" y="1736049"/>
                  <a:pt x="887896" y="181126"/>
                  <a:pt x="1470992" y="44188"/>
                </a:cubicBezTo>
                <a:cubicBezTo>
                  <a:pt x="1910523" y="-134716"/>
                  <a:pt x="2065132" y="284935"/>
                  <a:pt x="3352801" y="322483"/>
                </a:cubicBezTo>
                <a:cubicBezTo>
                  <a:pt x="4640470" y="360031"/>
                  <a:pt x="8163340" y="346779"/>
                  <a:pt x="9077740" y="32248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9FB62C16-3C15-4FD0-B01C-92955BF1E277}"/>
              </a:ext>
            </a:extLst>
          </p:cNvPr>
          <p:cNvSpPr/>
          <p:nvPr/>
        </p:nvSpPr>
        <p:spPr>
          <a:xfrm>
            <a:off x="3067879" y="3752563"/>
            <a:ext cx="7454545" cy="2654866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7740" h="2654866">
                <a:moveTo>
                  <a:pt x="0" y="2654866"/>
                </a:moveTo>
                <a:cubicBezTo>
                  <a:pt x="344557" y="1736049"/>
                  <a:pt x="887896" y="181126"/>
                  <a:pt x="1470992" y="44188"/>
                </a:cubicBezTo>
                <a:cubicBezTo>
                  <a:pt x="1910523" y="-134716"/>
                  <a:pt x="2065132" y="284935"/>
                  <a:pt x="3352801" y="322483"/>
                </a:cubicBezTo>
                <a:cubicBezTo>
                  <a:pt x="4640470" y="360031"/>
                  <a:pt x="8163340" y="346779"/>
                  <a:pt x="9077740" y="32248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Forma Livre: Forma 30">
            <a:extLst>
              <a:ext uri="{FF2B5EF4-FFF2-40B4-BE49-F238E27FC236}">
                <a16:creationId xmlns:a16="http://schemas.microsoft.com/office/drawing/2014/main" id="{35E268C2-A978-49BF-81B7-6C1B1AA17B37}"/>
              </a:ext>
            </a:extLst>
          </p:cNvPr>
          <p:cNvSpPr/>
          <p:nvPr/>
        </p:nvSpPr>
        <p:spPr>
          <a:xfrm>
            <a:off x="3999089" y="3721310"/>
            <a:ext cx="6523335" cy="2654866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7740" h="2654866">
                <a:moveTo>
                  <a:pt x="0" y="2654866"/>
                </a:moveTo>
                <a:cubicBezTo>
                  <a:pt x="344557" y="1736049"/>
                  <a:pt x="887896" y="181126"/>
                  <a:pt x="1470992" y="44188"/>
                </a:cubicBezTo>
                <a:cubicBezTo>
                  <a:pt x="1910523" y="-134716"/>
                  <a:pt x="2065132" y="284935"/>
                  <a:pt x="3352801" y="322483"/>
                </a:cubicBezTo>
                <a:cubicBezTo>
                  <a:pt x="4640470" y="360031"/>
                  <a:pt x="8163340" y="346779"/>
                  <a:pt x="9077740" y="32248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C77B17EA-7080-4220-8CBD-0E06F1C77FE2}"/>
              </a:ext>
            </a:extLst>
          </p:cNvPr>
          <p:cNvCxnSpPr>
            <a:cxnSpLocks/>
          </p:cNvCxnSpPr>
          <p:nvPr/>
        </p:nvCxnSpPr>
        <p:spPr>
          <a:xfrm flipH="1" flipV="1">
            <a:off x="2649945" y="5434083"/>
            <a:ext cx="1907723" cy="3104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D23E1D2-6D77-415A-ACC4-FFB8DAE6A29F}"/>
              </a:ext>
            </a:extLst>
          </p:cNvPr>
          <p:cNvSpPr txBox="1"/>
          <p:nvPr/>
        </p:nvSpPr>
        <p:spPr>
          <a:xfrm>
            <a:off x="4564556" y="5605188"/>
            <a:ext cx="6814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Início da degradação (deslocamento do início de funcionamento)</a:t>
            </a: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BF8A99EF-A3B8-444E-9271-9DE85386CFAA}"/>
              </a:ext>
            </a:extLst>
          </p:cNvPr>
          <p:cNvCxnSpPr>
            <a:cxnSpLocks/>
          </p:cNvCxnSpPr>
          <p:nvPr/>
        </p:nvCxnSpPr>
        <p:spPr>
          <a:xfrm flipH="1" flipV="1">
            <a:off x="3607568" y="5081512"/>
            <a:ext cx="1300890" cy="2234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5FFDB89-E965-4988-8F3D-ADA0B4A9F4B4}"/>
              </a:ext>
            </a:extLst>
          </p:cNvPr>
          <p:cNvSpPr txBox="1"/>
          <p:nvPr/>
        </p:nvSpPr>
        <p:spPr>
          <a:xfrm>
            <a:off x="5033917" y="5144673"/>
            <a:ext cx="6224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Degradação elevada (perda do campo inferior de medição)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9D643702-B50E-416B-B2F9-50EAA6DF3522}"/>
              </a:ext>
            </a:extLst>
          </p:cNvPr>
          <p:cNvCxnSpPr>
            <a:cxnSpLocks/>
          </p:cNvCxnSpPr>
          <p:nvPr/>
        </p:nvCxnSpPr>
        <p:spPr>
          <a:xfrm flipH="1" flipV="1">
            <a:off x="4562911" y="4699377"/>
            <a:ext cx="813329" cy="18560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3003AEC-6070-4A5C-975F-35B7923103A9}"/>
              </a:ext>
            </a:extLst>
          </p:cNvPr>
          <p:cNvSpPr txBox="1"/>
          <p:nvPr/>
        </p:nvSpPr>
        <p:spPr>
          <a:xfrm>
            <a:off x="5462540" y="4717249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Degradação terminal (medidor quase sempre parado)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A96EAB6-460D-48F0-ACF5-C627733AB6B5}"/>
              </a:ext>
            </a:extLst>
          </p:cNvPr>
          <p:cNvSpPr txBox="1"/>
          <p:nvPr/>
        </p:nvSpPr>
        <p:spPr>
          <a:xfrm>
            <a:off x="7636096" y="379161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Q3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9A8DA0A-1A08-47AD-B4DE-4FCEC08B5DFD}"/>
              </a:ext>
            </a:extLst>
          </p:cNvPr>
          <p:cNvSpPr txBox="1"/>
          <p:nvPr/>
        </p:nvSpPr>
        <p:spPr>
          <a:xfrm>
            <a:off x="10250568" y="379161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Q4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9082345B-530A-409E-B7E3-F0AD5A743924}"/>
              </a:ext>
            </a:extLst>
          </p:cNvPr>
          <p:cNvSpPr txBox="1"/>
          <p:nvPr/>
        </p:nvSpPr>
        <p:spPr>
          <a:xfrm>
            <a:off x="3160642" y="379161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Q2</a:t>
            </a:r>
            <a:endParaRPr lang="pt-BR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E0ACB712-B153-463F-A654-C4FE849DDB25}"/>
              </a:ext>
            </a:extLst>
          </p:cNvPr>
          <p:cNvCxnSpPr>
            <a:cxnSpLocks/>
          </p:cNvCxnSpPr>
          <p:nvPr/>
        </p:nvCxnSpPr>
        <p:spPr>
          <a:xfrm flipH="1" flipV="1">
            <a:off x="1746913" y="5813946"/>
            <a:ext cx="2628967" cy="4257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16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  <p:bldP spid="33" grpId="0"/>
      <p:bldP spid="35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104" y="245994"/>
            <a:ext cx="10586039" cy="1113600"/>
          </a:xfrm>
        </p:spPr>
        <p:txBody>
          <a:bodyPr>
            <a:noAutofit/>
          </a:bodyPr>
          <a:lstStyle/>
          <a:p>
            <a:r>
              <a:rPr lang="en-US" sz="5800" dirty="0" err="1"/>
              <a:t>Ajuste</a:t>
            </a:r>
            <a:r>
              <a:rPr lang="en-US" sz="5800" dirty="0"/>
              <a:t> de </a:t>
            </a:r>
            <a:r>
              <a:rPr lang="en-US" sz="5800" dirty="0" err="1"/>
              <a:t>parâmetros</a:t>
            </a:r>
            <a:r>
              <a:rPr lang="en-US" sz="5800" dirty="0"/>
              <a:t> de </a:t>
            </a:r>
            <a:r>
              <a:rPr lang="en-US" sz="5800" dirty="0" err="1"/>
              <a:t>calibração</a:t>
            </a:r>
            <a:endParaRPr lang="en-US" sz="5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645DAE0-0F6C-4211-B17A-483DA61C36E1}"/>
                  </a:ext>
                </a:extLst>
              </p:cNvPr>
              <p:cNvSpPr txBox="1"/>
              <p:nvPr/>
            </p:nvSpPr>
            <p:spPr>
              <a:xfrm>
                <a:off x="1261872" y="1674512"/>
                <a:ext cx="10490858" cy="4848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20000"/>
                  </a:spcBef>
                  <a:spcAft>
                    <a:spcPts val="600"/>
                  </a:spcAft>
                  <a:buSzPct val="100000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Calculo de vazão nos medidor </a:t>
                </a:r>
                <a:r>
                  <a:rPr lang="pt-BR" sz="2400" dirty="0" err="1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velocimétricos</a:t>
                </a: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 (eletromagnéticos e ultrassônicos):</a:t>
                </a:r>
                <a:br>
                  <a:rPr lang="pt-BR" sz="2400" b="0" i="1" dirty="0">
                    <a:solidFill>
                      <a:schemeClr val="tx2">
                        <a:lumMod val="75000"/>
                      </a:schemeClr>
                    </a:solidFill>
                    <a:latin typeface="Cambria Math" panose="02040503050406030204" pitchFamily="18" charset="0"/>
                    <a:ea typeface="Verdana" panose="020B060403050404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𝑄</m:t>
                      </m:r>
                      <m:r>
                        <a:rPr lang="pt-BR" sz="240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BR" sz="24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𝑣</m:t>
                          </m:r>
                          <m: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𝑑𝐴</m:t>
                          </m:r>
                          <m: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≅</m:t>
                          </m:r>
                        </m:e>
                      </m:nary>
                      <m:acc>
                        <m:accPr>
                          <m:chr m:val="̅"/>
                          <m:ctrlP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𝑣</m:t>
                          </m:r>
                        </m:e>
                      </m:acc>
                      <m:r>
                        <a:rPr lang="pt-BR" sz="24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t-BR" sz="24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pt-BR" sz="24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sz="24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accPr>
                        <m:e>
                          <m:r>
                            <a:rPr lang="pt-BR" sz="24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𝑣</m:t>
                          </m:r>
                        </m:e>
                      </m:acc>
                      <m:r>
                        <a:rPr lang="pt-BR" sz="240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l-GR" sz="240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𝜋</m:t>
                      </m:r>
                      <m:r>
                        <a:rPr lang="el-GR" sz="240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l-GR" sz="24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Verdana" panose="020B060403050404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Verdana" panose="020B0604030504040204" pitchFamily="34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pt-BR" sz="2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Verdana" panose="020B0604030504040204" pitchFamily="3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BR" sz="2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marL="342900" indent="-3429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Medidores eletromagnéticos:</a:t>
                </a:r>
                <a:b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=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𝑑𝑑𝑝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𝑧𝑒𝑟𝑜</m:t>
                    </m:r>
                  </m:oMath>
                </a14:m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algn="just">
                  <a:spcBef>
                    <a:spcPct val="20000"/>
                  </a:spcBef>
                  <a:buSzPct val="100000"/>
                </a:pPr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marL="342900" indent="-3429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Medidores ultrassônicos:</a:t>
                </a:r>
                <a:b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𝑣</m:t>
                        </m:r>
                      </m:e>
                    </m:acc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=</m:t>
                    </m:r>
                    <m:d>
                      <m:dPr>
                        <m:ctrlP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Verdana" panose="020B060403050404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𝐵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pt-B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Verdana" panose="020B0604030504040204" pitchFamily="3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𝐴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𝐵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pt-BR" sz="240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𝐴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𝑧𝑒𝑟𝑜</m:t>
                    </m:r>
                  </m:oMath>
                </a14:m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algn="just">
                  <a:spcBef>
                    <a:spcPct val="20000"/>
                  </a:spcBef>
                  <a:buSzPct val="100000"/>
                </a:pPr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645DAE0-0F6C-4211-B17A-483DA61C3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872" y="1674512"/>
                <a:ext cx="10490858" cy="4848635"/>
              </a:xfrm>
              <a:prstGeom prst="rect">
                <a:avLst/>
              </a:prstGeom>
              <a:blipFill>
                <a:blip r:embed="rId2"/>
                <a:stretch>
                  <a:fillRect l="-872" t="-10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Elipse 19">
            <a:extLst>
              <a:ext uri="{FF2B5EF4-FFF2-40B4-BE49-F238E27FC236}">
                <a16:creationId xmlns:a16="http://schemas.microsoft.com/office/drawing/2014/main" id="{21AA8D52-B1BE-4979-AE58-4733ABA62274}"/>
              </a:ext>
            </a:extLst>
          </p:cNvPr>
          <p:cNvSpPr/>
          <p:nvPr/>
        </p:nvSpPr>
        <p:spPr>
          <a:xfrm>
            <a:off x="6503837" y="3780971"/>
            <a:ext cx="1301219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4FAE5EB-E79C-40D8-BECB-84BC69B029C0}"/>
              </a:ext>
            </a:extLst>
          </p:cNvPr>
          <p:cNvSpPr txBox="1"/>
          <p:nvPr/>
        </p:nvSpPr>
        <p:spPr>
          <a:xfrm>
            <a:off x="9633855" y="3994224"/>
            <a:ext cx="2358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Constantes</a:t>
            </a:r>
            <a:b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</a:rPr>
              <a:t> de calibração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0D7CBA0-8744-4ED6-BA4A-7F553EC03692}"/>
              </a:ext>
            </a:extLst>
          </p:cNvPr>
          <p:cNvSpPr/>
          <p:nvPr/>
        </p:nvSpPr>
        <p:spPr>
          <a:xfrm>
            <a:off x="7233177" y="5250544"/>
            <a:ext cx="1301219" cy="72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284B1C6A-7D3D-46E4-A066-3CC1C2481BAA}"/>
              </a:ext>
            </a:extLst>
          </p:cNvPr>
          <p:cNvCxnSpPr>
            <a:cxnSpLocks/>
          </p:cNvCxnSpPr>
          <p:nvPr/>
        </p:nvCxnSpPr>
        <p:spPr>
          <a:xfrm flipH="1" flipV="1">
            <a:off x="7883789" y="4098831"/>
            <a:ext cx="1880697" cy="3108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68633AA6-80F0-465F-966D-6A3B3CD21F7F}"/>
              </a:ext>
            </a:extLst>
          </p:cNvPr>
          <p:cNvCxnSpPr>
            <a:cxnSpLocks/>
          </p:cNvCxnSpPr>
          <p:nvPr/>
        </p:nvCxnSpPr>
        <p:spPr>
          <a:xfrm flipH="1">
            <a:off x="8588827" y="4409723"/>
            <a:ext cx="1175659" cy="105958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31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6B8EE10-4015-4824-AC3B-31BCC5F52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01" y="3248023"/>
            <a:ext cx="9953625" cy="356235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104" y="245994"/>
            <a:ext cx="10586039" cy="1113600"/>
          </a:xfrm>
        </p:spPr>
        <p:txBody>
          <a:bodyPr>
            <a:noAutofit/>
          </a:bodyPr>
          <a:lstStyle/>
          <a:p>
            <a:r>
              <a:rPr lang="en-US" sz="5800" dirty="0" err="1"/>
              <a:t>Ajuste</a:t>
            </a:r>
            <a:r>
              <a:rPr lang="en-US" sz="5800" dirty="0"/>
              <a:t> de </a:t>
            </a:r>
            <a:r>
              <a:rPr lang="en-US" sz="5800" dirty="0" err="1"/>
              <a:t>parâmetros</a:t>
            </a:r>
            <a:r>
              <a:rPr lang="en-US" sz="5800" dirty="0"/>
              <a:t> de </a:t>
            </a:r>
            <a:r>
              <a:rPr lang="en-US" sz="5800" dirty="0" err="1"/>
              <a:t>calibração</a:t>
            </a:r>
            <a:endParaRPr lang="en-US" sz="5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645DAE0-0F6C-4211-B17A-483DA61C36E1}"/>
                  </a:ext>
                </a:extLst>
              </p:cNvPr>
              <p:cNvSpPr txBox="1"/>
              <p:nvPr/>
            </p:nvSpPr>
            <p:spPr>
              <a:xfrm>
                <a:off x="1261872" y="1715798"/>
                <a:ext cx="10490858" cy="1609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20000"/>
                  </a:spcBef>
                  <a:buSzPct val="100000"/>
                </a:pPr>
                <a:r>
                  <a:rPr lang="pt-BR" sz="2400" u="sng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Alteração do parâmetro </a:t>
                </a:r>
                <a14:m>
                  <m:oMath xmlns:m="http://schemas.openxmlformats.org/officeDocument/2006/math">
                    <m:r>
                      <a:rPr lang="pt-BR" sz="2400" b="1" i="1" u="sng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𝑲</m:t>
                    </m:r>
                  </m:oMath>
                </a14:m>
                <a:r>
                  <a:rPr lang="pt-BR" sz="2400" u="sng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 (ganho ou </a:t>
                </a:r>
                <a:r>
                  <a:rPr lang="pt-BR" sz="2400" u="sng" dirty="0" err="1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off-set</a:t>
                </a:r>
                <a:r>
                  <a:rPr lang="pt-BR" sz="2400" u="sng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):</a:t>
                </a:r>
              </a:p>
              <a:p>
                <a:pPr marL="342900" indent="-3429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Medidores eletromagnéticos: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=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𝑑𝑑𝑝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𝑲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𝑧𝑒𝑟𝑜</m:t>
                    </m:r>
                  </m:oMath>
                </a14:m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marL="342900" indent="-3429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Medidores ultrassônicos: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𝑣</m:t>
                        </m:r>
                      </m:e>
                    </m:acc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=</m:t>
                    </m:r>
                    <m:d>
                      <m:dPr>
                        <m:ctrlP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Verdana" panose="020B060403050404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𝐵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pt-B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Verdana" panose="020B0604030504040204" pitchFamily="3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𝐴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𝐵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pt-BR" sz="240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𝐴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𝑲</m:t>
                    </m:r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𝑧𝑒𝑟𝑜</m:t>
                    </m:r>
                  </m:oMath>
                </a14:m>
                <a:endParaRPr lang="pt-BR" sz="2400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645DAE0-0F6C-4211-B17A-483DA61C3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872" y="1715798"/>
                <a:ext cx="10490858" cy="1609671"/>
              </a:xfrm>
              <a:prstGeom prst="rect">
                <a:avLst/>
              </a:prstGeom>
              <a:blipFill>
                <a:blip r:embed="rId3"/>
                <a:stretch>
                  <a:fillRect l="-872" t="-3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3587F039-54D4-4731-A68A-F0E7CE62A221}"/>
              </a:ext>
            </a:extLst>
          </p:cNvPr>
          <p:cNvSpPr/>
          <p:nvPr/>
        </p:nvSpPr>
        <p:spPr>
          <a:xfrm>
            <a:off x="1586084" y="4428043"/>
            <a:ext cx="9140242" cy="2305088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  <a:gd name="connsiteX0" fmla="*/ 0 w 9987415"/>
              <a:gd name="connsiteY0" fmla="*/ 2321921 h 2321921"/>
              <a:gd name="connsiteX1" fmla="*/ 1793037 w 9987415"/>
              <a:gd name="connsiteY1" fmla="*/ 327344 h 2321921"/>
              <a:gd name="connsiteX2" fmla="*/ 3009808 w 9987415"/>
              <a:gd name="connsiteY2" fmla="*/ 3186 h 2321921"/>
              <a:gd name="connsiteX3" fmla="*/ 9987415 w 9987415"/>
              <a:gd name="connsiteY3" fmla="*/ 16833 h 2321921"/>
              <a:gd name="connsiteX0" fmla="*/ 0 w 9987415"/>
              <a:gd name="connsiteY0" fmla="*/ 2305088 h 2305088"/>
              <a:gd name="connsiteX1" fmla="*/ 1793037 w 9987415"/>
              <a:gd name="connsiteY1" fmla="*/ 310511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87415" h="2305088">
                <a:moveTo>
                  <a:pt x="0" y="2305088"/>
                </a:moveTo>
                <a:cubicBezTo>
                  <a:pt x="712404" y="550671"/>
                  <a:pt x="2268567" y="567192"/>
                  <a:pt x="2851663" y="430254"/>
                </a:cubicBezTo>
                <a:cubicBezTo>
                  <a:pt x="4516232" y="46073"/>
                  <a:pt x="8280253" y="64690"/>
                  <a:pt x="998741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2FFD3CAB-2BB8-435E-8E89-0F847105CB79}"/>
              </a:ext>
            </a:extLst>
          </p:cNvPr>
          <p:cNvSpPr/>
          <p:nvPr/>
        </p:nvSpPr>
        <p:spPr>
          <a:xfrm>
            <a:off x="1618738" y="5342447"/>
            <a:ext cx="9140242" cy="2305088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  <a:gd name="connsiteX0" fmla="*/ 0 w 9987415"/>
              <a:gd name="connsiteY0" fmla="*/ 2321921 h 2321921"/>
              <a:gd name="connsiteX1" fmla="*/ 1793037 w 9987415"/>
              <a:gd name="connsiteY1" fmla="*/ 327344 h 2321921"/>
              <a:gd name="connsiteX2" fmla="*/ 3009808 w 9987415"/>
              <a:gd name="connsiteY2" fmla="*/ 3186 h 2321921"/>
              <a:gd name="connsiteX3" fmla="*/ 9987415 w 9987415"/>
              <a:gd name="connsiteY3" fmla="*/ 16833 h 2321921"/>
              <a:gd name="connsiteX0" fmla="*/ 0 w 9987415"/>
              <a:gd name="connsiteY0" fmla="*/ 2305088 h 2305088"/>
              <a:gd name="connsiteX1" fmla="*/ 1793037 w 9987415"/>
              <a:gd name="connsiteY1" fmla="*/ 310511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87415" h="2305088">
                <a:moveTo>
                  <a:pt x="0" y="2305088"/>
                </a:moveTo>
                <a:cubicBezTo>
                  <a:pt x="712404" y="550671"/>
                  <a:pt x="2268567" y="567192"/>
                  <a:pt x="2851663" y="430254"/>
                </a:cubicBezTo>
                <a:cubicBezTo>
                  <a:pt x="4516232" y="46073"/>
                  <a:pt x="8280253" y="64690"/>
                  <a:pt x="998741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08AC8BC6-B1C4-4F76-AB91-F0DC35634BA4}"/>
              </a:ext>
            </a:extLst>
          </p:cNvPr>
          <p:cNvSpPr/>
          <p:nvPr/>
        </p:nvSpPr>
        <p:spPr>
          <a:xfrm>
            <a:off x="1640510" y="3513642"/>
            <a:ext cx="9140242" cy="2305088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  <a:gd name="connsiteX0" fmla="*/ 0 w 9987415"/>
              <a:gd name="connsiteY0" fmla="*/ 2321921 h 2321921"/>
              <a:gd name="connsiteX1" fmla="*/ 1793037 w 9987415"/>
              <a:gd name="connsiteY1" fmla="*/ 327344 h 2321921"/>
              <a:gd name="connsiteX2" fmla="*/ 3009808 w 9987415"/>
              <a:gd name="connsiteY2" fmla="*/ 3186 h 2321921"/>
              <a:gd name="connsiteX3" fmla="*/ 9987415 w 9987415"/>
              <a:gd name="connsiteY3" fmla="*/ 16833 h 2321921"/>
              <a:gd name="connsiteX0" fmla="*/ 0 w 9987415"/>
              <a:gd name="connsiteY0" fmla="*/ 2305088 h 2305088"/>
              <a:gd name="connsiteX1" fmla="*/ 1793037 w 9987415"/>
              <a:gd name="connsiteY1" fmla="*/ 310511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87415" h="2305088">
                <a:moveTo>
                  <a:pt x="0" y="2305088"/>
                </a:moveTo>
                <a:cubicBezTo>
                  <a:pt x="712404" y="550671"/>
                  <a:pt x="2268567" y="567192"/>
                  <a:pt x="2851663" y="430254"/>
                </a:cubicBezTo>
                <a:cubicBezTo>
                  <a:pt x="4516232" y="46073"/>
                  <a:pt x="8280253" y="64690"/>
                  <a:pt x="998741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D865329-E8E6-490E-805D-710C72CCDE17}"/>
                  </a:ext>
                </a:extLst>
              </p:cNvPr>
              <p:cNvSpPr txBox="1"/>
              <p:nvPr/>
            </p:nvSpPr>
            <p:spPr>
              <a:xfrm>
                <a:off x="7465037" y="5400070"/>
                <a:ext cx="3104991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i="1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pt-BR" sz="2400" i="1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𝑎𝑗𝑢𝑠𝑡𝑎𝑑𝑜</m:t>
                          </m:r>
                        </m:sub>
                      </m:sSub>
                      <m:r>
                        <a:rPr lang="pt-BR" sz="2400" b="0" i="1" smtClean="0"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&lt;</m:t>
                      </m:r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𝑜𝑟𝑖𝑔𝑖𝑛𝑎𝑙</m:t>
                          </m:r>
                        </m:sub>
                      </m:sSub>
                    </m:oMath>
                  </m:oMathPara>
                </a14:m>
                <a:endParaRPr lang="pt-BR" sz="24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D865329-E8E6-490E-805D-710C72CCD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037" y="5400070"/>
                <a:ext cx="3104991" cy="491738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A3F216E-4FED-4C8E-ACFC-4C82F649563B}"/>
                  </a:ext>
                </a:extLst>
              </p:cNvPr>
              <p:cNvSpPr txBox="1"/>
              <p:nvPr/>
            </p:nvSpPr>
            <p:spPr>
              <a:xfrm>
                <a:off x="7410608" y="3527730"/>
                <a:ext cx="3104991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i="1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pt-BR" sz="2400" i="1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𝑎𝑗𝑢𝑠𝑡𝑎𝑑𝑜</m:t>
                          </m:r>
                        </m:sub>
                      </m:sSub>
                      <m:r>
                        <a:rPr lang="pt-BR" sz="2400" b="0" i="1" smtClean="0"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&gt;</m:t>
                      </m:r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𝑜𝑟𝑖𝑔𝑖𝑛𝑎𝑙</m:t>
                          </m:r>
                        </m:sub>
                      </m:sSub>
                    </m:oMath>
                  </m:oMathPara>
                </a14:m>
                <a:endParaRPr lang="pt-BR" sz="24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A3F216E-4FED-4C8E-ACFC-4C82F6495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608" y="3527730"/>
                <a:ext cx="3104991" cy="491738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6F922EF-6AD1-4B85-AFEC-D35796F2014E}"/>
                  </a:ext>
                </a:extLst>
              </p:cNvPr>
              <p:cNvSpPr txBox="1"/>
              <p:nvPr/>
            </p:nvSpPr>
            <p:spPr>
              <a:xfrm>
                <a:off x="8216151" y="4431240"/>
                <a:ext cx="1428594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𝑜𝑟𝑖𝑔𝑖𝑛𝑎𝑙</m:t>
                          </m:r>
                        </m:sub>
                      </m:sSub>
                    </m:oMath>
                  </m:oMathPara>
                </a14:m>
                <a:endParaRPr lang="pt-BR" sz="24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6F922EF-6AD1-4B85-AFEC-D35796F20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151" y="4431240"/>
                <a:ext cx="1428594" cy="491738"/>
              </a:xfrm>
              <a:prstGeom prst="rect">
                <a:avLst/>
              </a:prstGeom>
              <a:blipFill>
                <a:blip r:embed="rId6"/>
                <a:stretch>
                  <a:fillRect l="-427" b="-111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23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6B8EE10-4015-4824-AC3B-31BCC5F52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01" y="3248023"/>
            <a:ext cx="9953625" cy="356235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104" y="245994"/>
            <a:ext cx="10586039" cy="1113600"/>
          </a:xfrm>
        </p:spPr>
        <p:txBody>
          <a:bodyPr>
            <a:noAutofit/>
          </a:bodyPr>
          <a:lstStyle/>
          <a:p>
            <a:r>
              <a:rPr lang="en-US" sz="5800" dirty="0" err="1"/>
              <a:t>Ajuste</a:t>
            </a:r>
            <a:r>
              <a:rPr lang="en-US" sz="5800" dirty="0"/>
              <a:t> de </a:t>
            </a:r>
            <a:r>
              <a:rPr lang="en-US" sz="5800" dirty="0" err="1"/>
              <a:t>parâmetros</a:t>
            </a:r>
            <a:r>
              <a:rPr lang="en-US" sz="5800" dirty="0"/>
              <a:t> de </a:t>
            </a:r>
            <a:r>
              <a:rPr lang="en-US" sz="5800" dirty="0" err="1"/>
              <a:t>calibração</a:t>
            </a:r>
            <a:endParaRPr lang="en-US" sz="5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645DAE0-0F6C-4211-B17A-483DA61C36E1}"/>
                  </a:ext>
                </a:extLst>
              </p:cNvPr>
              <p:cNvSpPr txBox="1"/>
              <p:nvPr/>
            </p:nvSpPr>
            <p:spPr>
              <a:xfrm>
                <a:off x="1261872" y="1715798"/>
                <a:ext cx="10490858" cy="1609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20000"/>
                  </a:spcBef>
                  <a:buSzPct val="100000"/>
                </a:pPr>
                <a:r>
                  <a:rPr lang="pt-BR" sz="2400" u="sng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Alteração do parâmetro </a:t>
                </a:r>
                <a14:m>
                  <m:oMath xmlns:m="http://schemas.openxmlformats.org/officeDocument/2006/math">
                    <m:r>
                      <a:rPr lang="pt-BR" sz="2400" b="1" i="1" u="sng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𝒛𝒆𝒓𝒐</m:t>
                    </m:r>
                  </m:oMath>
                </a14:m>
                <a:r>
                  <a:rPr lang="pt-BR" sz="2400" u="sng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 (assimetrias construtivas):</a:t>
                </a:r>
              </a:p>
              <a:p>
                <a:pPr marL="342900" indent="-3429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Medidores eletromagnéticos: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=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𝑑𝑑𝑝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BR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𝒛𝒆𝒓𝒐</m:t>
                    </m:r>
                  </m:oMath>
                </a14:m>
                <a:endParaRPr lang="pt-BR" sz="2400" b="1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  <a:p>
                <a:pPr marL="342900" indent="-3429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2400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Medidores ultrassônicos: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pt-BR" sz="2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𝑣</m:t>
                        </m:r>
                      </m:e>
                    </m:acc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Verdana" panose="020B0604030504040204" pitchFamily="34" charset="0"/>
                      </a:rPr>
                      <m:t>=</m:t>
                    </m:r>
                    <m:d>
                      <m:dPr>
                        <m:ctrlPr>
                          <a:rPr lang="pt-BR" sz="2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Verdana" panose="020B060403050404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𝐵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pt-BR" sz="2400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Verdana" panose="020B0604030504040204" pitchFamily="3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𝐴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b="0" i="1" smtClean="0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𝐵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pt-BR" sz="240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Verdana" panose="020B0604030504040204" pitchFamily="34" charset="0"/>
                                  </a:rPr>
                                  <m:t>𝐴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pt-BR" sz="2400" i="1">
                                    <a:solidFill>
                                      <a:schemeClr val="tx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4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pt-BR" sz="24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BR" sz="2400" b="1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𝒛𝒆𝒓𝒐</m:t>
                    </m:r>
                  </m:oMath>
                </a14:m>
                <a:endParaRPr lang="pt-BR" sz="2400" b="1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645DAE0-0F6C-4211-B17A-483DA61C3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872" y="1715798"/>
                <a:ext cx="10490858" cy="1609671"/>
              </a:xfrm>
              <a:prstGeom prst="rect">
                <a:avLst/>
              </a:prstGeom>
              <a:blipFill>
                <a:blip r:embed="rId3"/>
                <a:stretch>
                  <a:fillRect l="-872" t="-3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3587F039-54D4-4731-A68A-F0E7CE62A221}"/>
              </a:ext>
            </a:extLst>
          </p:cNvPr>
          <p:cNvSpPr/>
          <p:nvPr/>
        </p:nvSpPr>
        <p:spPr>
          <a:xfrm>
            <a:off x="1586084" y="4428043"/>
            <a:ext cx="9140242" cy="2305088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  <a:gd name="connsiteX0" fmla="*/ 0 w 9987415"/>
              <a:gd name="connsiteY0" fmla="*/ 2321921 h 2321921"/>
              <a:gd name="connsiteX1" fmla="*/ 1793037 w 9987415"/>
              <a:gd name="connsiteY1" fmla="*/ 327344 h 2321921"/>
              <a:gd name="connsiteX2" fmla="*/ 3009808 w 9987415"/>
              <a:gd name="connsiteY2" fmla="*/ 3186 h 2321921"/>
              <a:gd name="connsiteX3" fmla="*/ 9987415 w 9987415"/>
              <a:gd name="connsiteY3" fmla="*/ 16833 h 2321921"/>
              <a:gd name="connsiteX0" fmla="*/ 0 w 9987415"/>
              <a:gd name="connsiteY0" fmla="*/ 2305088 h 2305088"/>
              <a:gd name="connsiteX1" fmla="*/ 1793037 w 9987415"/>
              <a:gd name="connsiteY1" fmla="*/ 310511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87415" h="2305088">
                <a:moveTo>
                  <a:pt x="0" y="2305088"/>
                </a:moveTo>
                <a:cubicBezTo>
                  <a:pt x="712404" y="550671"/>
                  <a:pt x="2268567" y="567192"/>
                  <a:pt x="2851663" y="430254"/>
                </a:cubicBezTo>
                <a:cubicBezTo>
                  <a:pt x="4516232" y="46073"/>
                  <a:pt x="8280253" y="64690"/>
                  <a:pt x="998741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2FFD3CAB-2BB8-435E-8E89-0F847105CB79}"/>
              </a:ext>
            </a:extLst>
          </p:cNvPr>
          <p:cNvSpPr/>
          <p:nvPr/>
        </p:nvSpPr>
        <p:spPr>
          <a:xfrm>
            <a:off x="2674652" y="4406276"/>
            <a:ext cx="8073442" cy="2370402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  <a:gd name="connsiteX0" fmla="*/ 0 w 9987415"/>
              <a:gd name="connsiteY0" fmla="*/ 2321921 h 2321921"/>
              <a:gd name="connsiteX1" fmla="*/ 1793037 w 9987415"/>
              <a:gd name="connsiteY1" fmla="*/ 327344 h 2321921"/>
              <a:gd name="connsiteX2" fmla="*/ 3009808 w 9987415"/>
              <a:gd name="connsiteY2" fmla="*/ 3186 h 2321921"/>
              <a:gd name="connsiteX3" fmla="*/ 9987415 w 9987415"/>
              <a:gd name="connsiteY3" fmla="*/ 16833 h 2321921"/>
              <a:gd name="connsiteX0" fmla="*/ 0 w 9987415"/>
              <a:gd name="connsiteY0" fmla="*/ 2305088 h 2305088"/>
              <a:gd name="connsiteX1" fmla="*/ 1793037 w 9987415"/>
              <a:gd name="connsiteY1" fmla="*/ 310511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8821738"/>
              <a:gd name="connsiteY0" fmla="*/ 2370402 h 2370402"/>
              <a:gd name="connsiteX1" fmla="*/ 1685986 w 8821738"/>
              <a:gd name="connsiteY1" fmla="*/ 430254 h 2370402"/>
              <a:gd name="connsiteX2" fmla="*/ 8821738 w 8821738"/>
              <a:gd name="connsiteY2" fmla="*/ 0 h 2370402"/>
              <a:gd name="connsiteX0" fmla="*/ 0 w 8821738"/>
              <a:gd name="connsiteY0" fmla="*/ 2370402 h 2370402"/>
              <a:gd name="connsiteX1" fmla="*/ 2459139 w 8821738"/>
              <a:gd name="connsiteY1" fmla="*/ 615311 h 2370402"/>
              <a:gd name="connsiteX2" fmla="*/ 8821738 w 8821738"/>
              <a:gd name="connsiteY2" fmla="*/ 0 h 2370402"/>
              <a:gd name="connsiteX0" fmla="*/ 0 w 8821738"/>
              <a:gd name="connsiteY0" fmla="*/ 2370402 h 2370402"/>
              <a:gd name="connsiteX1" fmla="*/ 2459139 w 8821738"/>
              <a:gd name="connsiteY1" fmla="*/ 615311 h 2370402"/>
              <a:gd name="connsiteX2" fmla="*/ 8821738 w 8821738"/>
              <a:gd name="connsiteY2" fmla="*/ 0 h 237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21738" h="2370402">
                <a:moveTo>
                  <a:pt x="0" y="2370402"/>
                </a:moveTo>
                <a:cubicBezTo>
                  <a:pt x="712404" y="615985"/>
                  <a:pt x="1876043" y="752249"/>
                  <a:pt x="2459139" y="615311"/>
                </a:cubicBezTo>
                <a:cubicBezTo>
                  <a:pt x="3647922" y="437958"/>
                  <a:pt x="7114576" y="64690"/>
                  <a:pt x="8821738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08AC8BC6-B1C4-4F76-AB91-F0DC35634BA4}"/>
              </a:ext>
            </a:extLst>
          </p:cNvPr>
          <p:cNvSpPr/>
          <p:nvPr/>
        </p:nvSpPr>
        <p:spPr>
          <a:xfrm>
            <a:off x="1727596" y="4406269"/>
            <a:ext cx="9020498" cy="519831"/>
          </a:xfrm>
          <a:custGeom>
            <a:avLst/>
            <a:gdLst>
              <a:gd name="connsiteX0" fmla="*/ 0 w 9051235"/>
              <a:gd name="connsiteY0" fmla="*/ 2305878 h 2305878"/>
              <a:gd name="connsiteX1" fmla="*/ 9051235 w 9051235"/>
              <a:gd name="connsiteY1" fmla="*/ 0 h 2305878"/>
              <a:gd name="connsiteX0" fmla="*/ 0 w 9077740"/>
              <a:gd name="connsiteY0" fmla="*/ 2332383 h 2332383"/>
              <a:gd name="connsiteX1" fmla="*/ 9077740 w 9077740"/>
              <a:gd name="connsiteY1" fmla="*/ 0 h 2332383"/>
              <a:gd name="connsiteX0" fmla="*/ 0 w 9077740"/>
              <a:gd name="connsiteY0" fmla="*/ 2519198 h 2519198"/>
              <a:gd name="connsiteX1" fmla="*/ 9077740 w 9077740"/>
              <a:gd name="connsiteY1" fmla="*/ 186815 h 2519198"/>
              <a:gd name="connsiteX0" fmla="*/ 0 w 9077740"/>
              <a:gd name="connsiteY0" fmla="*/ 2856194 h 2856194"/>
              <a:gd name="connsiteX1" fmla="*/ 1868558 w 9077740"/>
              <a:gd name="connsiteY1" fmla="*/ 722594 h 2856194"/>
              <a:gd name="connsiteX2" fmla="*/ 9077740 w 9077740"/>
              <a:gd name="connsiteY2" fmla="*/ 523811 h 2856194"/>
              <a:gd name="connsiteX0" fmla="*/ 0 w 9077740"/>
              <a:gd name="connsiteY0" fmla="*/ 3179887 h 3179887"/>
              <a:gd name="connsiteX1" fmla="*/ 1351723 w 9077740"/>
              <a:gd name="connsiteY1" fmla="*/ 622218 h 3179887"/>
              <a:gd name="connsiteX2" fmla="*/ 9077740 w 9077740"/>
              <a:gd name="connsiteY2" fmla="*/ 847504 h 3179887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790074 h 2790074"/>
              <a:gd name="connsiteX1" fmla="*/ 1351723 w 9077740"/>
              <a:gd name="connsiteY1" fmla="*/ 232405 h 2790074"/>
              <a:gd name="connsiteX2" fmla="*/ 9077740 w 9077740"/>
              <a:gd name="connsiteY2" fmla="*/ 457691 h 2790074"/>
              <a:gd name="connsiteX0" fmla="*/ 0 w 9077740"/>
              <a:gd name="connsiteY0" fmla="*/ 2836400 h 2836400"/>
              <a:gd name="connsiteX1" fmla="*/ 1351723 w 9077740"/>
              <a:gd name="connsiteY1" fmla="*/ 278731 h 2836400"/>
              <a:gd name="connsiteX2" fmla="*/ 3511827 w 9077740"/>
              <a:gd name="connsiteY2" fmla="*/ 93200 h 2836400"/>
              <a:gd name="connsiteX3" fmla="*/ 9077740 w 9077740"/>
              <a:gd name="connsiteY3" fmla="*/ 504017 h 2836400"/>
              <a:gd name="connsiteX0" fmla="*/ 0 w 9077740"/>
              <a:gd name="connsiteY0" fmla="*/ 2720819 h 2720819"/>
              <a:gd name="connsiteX1" fmla="*/ 1351723 w 9077740"/>
              <a:gd name="connsiteY1" fmla="*/ 163150 h 2720819"/>
              <a:gd name="connsiteX2" fmla="*/ 3352801 w 9077740"/>
              <a:gd name="connsiteY2" fmla="*/ 388436 h 2720819"/>
              <a:gd name="connsiteX3" fmla="*/ 9077740 w 9077740"/>
              <a:gd name="connsiteY3" fmla="*/ 388436 h 2720819"/>
              <a:gd name="connsiteX0" fmla="*/ 0 w 9077740"/>
              <a:gd name="connsiteY0" fmla="*/ 2765406 h 2765406"/>
              <a:gd name="connsiteX1" fmla="*/ 1470992 w 9077740"/>
              <a:gd name="connsiteY1" fmla="*/ 154728 h 2765406"/>
              <a:gd name="connsiteX2" fmla="*/ 3352801 w 9077740"/>
              <a:gd name="connsiteY2" fmla="*/ 433023 h 2765406"/>
              <a:gd name="connsiteX3" fmla="*/ 9077740 w 9077740"/>
              <a:gd name="connsiteY3" fmla="*/ 433023 h 2765406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41182 h 2641182"/>
              <a:gd name="connsiteX1" fmla="*/ 1470992 w 9077740"/>
              <a:gd name="connsiteY1" fmla="*/ 30504 h 2641182"/>
              <a:gd name="connsiteX2" fmla="*/ 3352801 w 9077740"/>
              <a:gd name="connsiteY2" fmla="*/ 308799 h 2641182"/>
              <a:gd name="connsiteX3" fmla="*/ 9077740 w 9077740"/>
              <a:gd name="connsiteY3" fmla="*/ 308799 h 2641182"/>
              <a:gd name="connsiteX0" fmla="*/ 0 w 9077740"/>
              <a:gd name="connsiteY0" fmla="*/ 2654866 h 2654866"/>
              <a:gd name="connsiteX1" fmla="*/ 1470992 w 9077740"/>
              <a:gd name="connsiteY1" fmla="*/ 44188 h 2654866"/>
              <a:gd name="connsiteX2" fmla="*/ 3352801 w 9077740"/>
              <a:gd name="connsiteY2" fmla="*/ 322483 h 2654866"/>
              <a:gd name="connsiteX3" fmla="*/ 9077740 w 9077740"/>
              <a:gd name="connsiteY3" fmla="*/ 322483 h 2654866"/>
              <a:gd name="connsiteX0" fmla="*/ 0 w 9077740"/>
              <a:gd name="connsiteY0" fmla="*/ 2363648 h 2363648"/>
              <a:gd name="connsiteX1" fmla="*/ 1128000 w 9077740"/>
              <a:gd name="connsiteY1" fmla="*/ 135108 h 2363648"/>
              <a:gd name="connsiteX2" fmla="*/ 3352801 w 9077740"/>
              <a:gd name="connsiteY2" fmla="*/ 31265 h 2363648"/>
              <a:gd name="connsiteX3" fmla="*/ 9077740 w 9077740"/>
              <a:gd name="connsiteY3" fmla="*/ 31265 h 2363648"/>
              <a:gd name="connsiteX0" fmla="*/ 0 w 9077740"/>
              <a:gd name="connsiteY0" fmla="*/ 2341628 h 2341628"/>
              <a:gd name="connsiteX1" fmla="*/ 1128000 w 9077740"/>
              <a:gd name="connsiteY1" fmla="*/ 113088 h 2341628"/>
              <a:gd name="connsiteX2" fmla="*/ 3352801 w 9077740"/>
              <a:gd name="connsiteY2" fmla="*/ 9245 h 2341628"/>
              <a:gd name="connsiteX3" fmla="*/ 9077740 w 9077740"/>
              <a:gd name="connsiteY3" fmla="*/ 9245 h 2341628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27980 h 2327980"/>
              <a:gd name="connsiteX1" fmla="*/ 785007 w 8734747"/>
              <a:gd name="connsiteY1" fmla="*/ 113088 h 2327980"/>
              <a:gd name="connsiteX2" fmla="*/ 3009808 w 8734747"/>
              <a:gd name="connsiteY2" fmla="*/ 9245 h 2327980"/>
              <a:gd name="connsiteX3" fmla="*/ 8734747 w 8734747"/>
              <a:gd name="connsiteY3" fmla="*/ 9245 h 2327980"/>
              <a:gd name="connsiteX0" fmla="*/ 0 w 8734747"/>
              <a:gd name="connsiteY0" fmla="*/ 2332644 h 2332644"/>
              <a:gd name="connsiteX1" fmla="*/ 770095 w 8734747"/>
              <a:gd name="connsiteY1" fmla="*/ 76809 h 2332644"/>
              <a:gd name="connsiteX2" fmla="*/ 3009808 w 8734747"/>
              <a:gd name="connsiteY2" fmla="*/ 13909 h 2332644"/>
              <a:gd name="connsiteX3" fmla="*/ 8734747 w 8734747"/>
              <a:gd name="connsiteY3" fmla="*/ 13909 h 2332644"/>
              <a:gd name="connsiteX0" fmla="*/ 0 w 9987415"/>
              <a:gd name="connsiteY0" fmla="*/ 2332644 h 2332644"/>
              <a:gd name="connsiteX1" fmla="*/ 770095 w 9987415"/>
              <a:gd name="connsiteY1" fmla="*/ 76809 h 2332644"/>
              <a:gd name="connsiteX2" fmla="*/ 3009808 w 9987415"/>
              <a:gd name="connsiteY2" fmla="*/ 13909 h 2332644"/>
              <a:gd name="connsiteX3" fmla="*/ 9987415 w 9987415"/>
              <a:gd name="connsiteY3" fmla="*/ 27556 h 2332644"/>
              <a:gd name="connsiteX0" fmla="*/ 0 w 9987415"/>
              <a:gd name="connsiteY0" fmla="*/ 2321921 h 2321921"/>
              <a:gd name="connsiteX1" fmla="*/ 1793037 w 9987415"/>
              <a:gd name="connsiteY1" fmla="*/ 327344 h 2321921"/>
              <a:gd name="connsiteX2" fmla="*/ 3009808 w 9987415"/>
              <a:gd name="connsiteY2" fmla="*/ 3186 h 2321921"/>
              <a:gd name="connsiteX3" fmla="*/ 9987415 w 9987415"/>
              <a:gd name="connsiteY3" fmla="*/ 16833 h 2321921"/>
              <a:gd name="connsiteX0" fmla="*/ 0 w 9987415"/>
              <a:gd name="connsiteY0" fmla="*/ 2305088 h 2305088"/>
              <a:gd name="connsiteX1" fmla="*/ 1793037 w 9987415"/>
              <a:gd name="connsiteY1" fmla="*/ 310511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87415"/>
              <a:gd name="connsiteY0" fmla="*/ 2305088 h 2305088"/>
              <a:gd name="connsiteX1" fmla="*/ 2851663 w 9987415"/>
              <a:gd name="connsiteY1" fmla="*/ 430254 h 2305088"/>
              <a:gd name="connsiteX2" fmla="*/ 9987415 w 9987415"/>
              <a:gd name="connsiteY2" fmla="*/ 0 h 2305088"/>
              <a:gd name="connsiteX0" fmla="*/ 0 w 9963625"/>
              <a:gd name="connsiteY0" fmla="*/ 849408 h 849408"/>
              <a:gd name="connsiteX1" fmla="*/ 2827873 w 9963625"/>
              <a:gd name="connsiteY1" fmla="*/ 487688 h 849408"/>
              <a:gd name="connsiteX2" fmla="*/ 9963625 w 9963625"/>
              <a:gd name="connsiteY2" fmla="*/ 57434 h 849408"/>
              <a:gd name="connsiteX0" fmla="*/ 0 w 9963625"/>
              <a:gd name="connsiteY0" fmla="*/ 791974 h 791974"/>
              <a:gd name="connsiteX1" fmla="*/ 2827873 w 9963625"/>
              <a:gd name="connsiteY1" fmla="*/ 430254 h 791974"/>
              <a:gd name="connsiteX2" fmla="*/ 9963625 w 9963625"/>
              <a:gd name="connsiteY2" fmla="*/ 0 h 791974"/>
              <a:gd name="connsiteX0" fmla="*/ 0 w 9963625"/>
              <a:gd name="connsiteY0" fmla="*/ 791974 h 791974"/>
              <a:gd name="connsiteX1" fmla="*/ 2970608 w 9963625"/>
              <a:gd name="connsiteY1" fmla="*/ 288740 h 791974"/>
              <a:gd name="connsiteX2" fmla="*/ 9963625 w 9963625"/>
              <a:gd name="connsiteY2" fmla="*/ 0 h 791974"/>
              <a:gd name="connsiteX0" fmla="*/ 0 w 9963625"/>
              <a:gd name="connsiteY0" fmla="*/ 791974 h 791974"/>
              <a:gd name="connsiteX1" fmla="*/ 2970608 w 9963625"/>
              <a:gd name="connsiteY1" fmla="*/ 288740 h 791974"/>
              <a:gd name="connsiteX2" fmla="*/ 9963625 w 9963625"/>
              <a:gd name="connsiteY2" fmla="*/ 0 h 791974"/>
              <a:gd name="connsiteX0" fmla="*/ 0 w 9963625"/>
              <a:gd name="connsiteY0" fmla="*/ 846834 h 846834"/>
              <a:gd name="connsiteX1" fmla="*/ 2970608 w 9963625"/>
              <a:gd name="connsiteY1" fmla="*/ 147657 h 846834"/>
              <a:gd name="connsiteX2" fmla="*/ 9963625 w 9963625"/>
              <a:gd name="connsiteY2" fmla="*/ 54860 h 846834"/>
              <a:gd name="connsiteX0" fmla="*/ 0 w 9820889"/>
              <a:gd name="connsiteY0" fmla="*/ 727091 h 727091"/>
              <a:gd name="connsiteX1" fmla="*/ 2827872 w 9820889"/>
              <a:gd name="connsiteY1" fmla="*/ 147657 h 727091"/>
              <a:gd name="connsiteX2" fmla="*/ 9820889 w 9820889"/>
              <a:gd name="connsiteY2" fmla="*/ 54860 h 727091"/>
              <a:gd name="connsiteX0" fmla="*/ 0 w 9856573"/>
              <a:gd name="connsiteY0" fmla="*/ 574691 h 574691"/>
              <a:gd name="connsiteX1" fmla="*/ 2863556 w 9856573"/>
              <a:gd name="connsiteY1" fmla="*/ 147657 h 574691"/>
              <a:gd name="connsiteX2" fmla="*/ 9856573 w 9856573"/>
              <a:gd name="connsiteY2" fmla="*/ 54860 h 574691"/>
              <a:gd name="connsiteX0" fmla="*/ 0 w 9856573"/>
              <a:gd name="connsiteY0" fmla="*/ 574691 h 574691"/>
              <a:gd name="connsiteX1" fmla="*/ 2863556 w 9856573"/>
              <a:gd name="connsiteY1" fmla="*/ 147657 h 574691"/>
              <a:gd name="connsiteX2" fmla="*/ 9856573 w 9856573"/>
              <a:gd name="connsiteY2" fmla="*/ 54860 h 574691"/>
              <a:gd name="connsiteX0" fmla="*/ 0 w 9856573"/>
              <a:gd name="connsiteY0" fmla="*/ 519831 h 519831"/>
              <a:gd name="connsiteX1" fmla="*/ 2863556 w 9856573"/>
              <a:gd name="connsiteY1" fmla="*/ 92797 h 519831"/>
              <a:gd name="connsiteX2" fmla="*/ 9856573 w 9856573"/>
              <a:gd name="connsiteY2" fmla="*/ 0 h 519831"/>
              <a:gd name="connsiteX0" fmla="*/ 0 w 9856573"/>
              <a:gd name="connsiteY0" fmla="*/ 519831 h 519831"/>
              <a:gd name="connsiteX1" fmla="*/ 2863556 w 9856573"/>
              <a:gd name="connsiteY1" fmla="*/ 92797 h 519831"/>
              <a:gd name="connsiteX2" fmla="*/ 9856573 w 9856573"/>
              <a:gd name="connsiteY2" fmla="*/ 0 h 5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6573" h="519831">
                <a:moveTo>
                  <a:pt x="0" y="519831"/>
                </a:moveTo>
                <a:cubicBezTo>
                  <a:pt x="1152507" y="213214"/>
                  <a:pt x="2232881" y="120878"/>
                  <a:pt x="2863556" y="92797"/>
                </a:cubicBezTo>
                <a:cubicBezTo>
                  <a:pt x="3659817" y="24301"/>
                  <a:pt x="8149411" y="64690"/>
                  <a:pt x="9856573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D865329-E8E6-490E-805D-710C72CCDE17}"/>
                  </a:ext>
                </a:extLst>
              </p:cNvPr>
              <p:cNvSpPr txBox="1"/>
              <p:nvPr/>
            </p:nvSpPr>
            <p:spPr>
              <a:xfrm>
                <a:off x="3176065" y="5959669"/>
                <a:ext cx="3847924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𝑧𝑒𝑟𝑜</m:t>
                          </m:r>
                        </m:e>
                        <m:sub>
                          <m:r>
                            <a:rPr lang="pt-BR" sz="2400" i="1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𝑎𝑗𝑢𝑠𝑡𝑎𝑑𝑜</m:t>
                          </m:r>
                        </m:sub>
                      </m:sSub>
                      <m:r>
                        <a:rPr lang="pt-BR" sz="2400" b="0" i="1" smtClean="0"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&lt;</m:t>
                      </m:r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𝑧𝑒𝑟𝑜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𝑜𝑟𝑖𝑔𝑖𝑛𝑎𝑙</m:t>
                          </m:r>
                        </m:sub>
                      </m:sSub>
                    </m:oMath>
                  </m:oMathPara>
                </a14:m>
                <a:endParaRPr lang="pt-BR" sz="24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D865329-E8E6-490E-805D-710C72CCD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065" y="5959669"/>
                <a:ext cx="3847924" cy="491738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A3F216E-4FED-4C8E-ACFC-4C82F649563B}"/>
                  </a:ext>
                </a:extLst>
              </p:cNvPr>
              <p:cNvSpPr txBox="1"/>
              <p:nvPr/>
            </p:nvSpPr>
            <p:spPr>
              <a:xfrm>
                <a:off x="1727596" y="3919804"/>
                <a:ext cx="3792830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𝑧𝑒𝑟𝑜</m:t>
                          </m:r>
                        </m:e>
                        <m:sub>
                          <m:r>
                            <a:rPr lang="pt-BR" sz="2400" i="1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𝑎𝑗𝑢𝑠𝑡𝑎𝑑𝑜</m:t>
                          </m:r>
                        </m:sub>
                      </m:sSub>
                      <m:r>
                        <a:rPr lang="pt-BR" sz="2400" b="0" i="1" smtClean="0">
                          <a:latin typeface="Cambria Math" panose="02040503050406030204" pitchFamily="18" charset="0"/>
                          <a:ea typeface="Verdana" panose="020B0604030504040204" pitchFamily="34" charset="0"/>
                        </a:rPr>
                        <m:t>&gt;</m:t>
                      </m:r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𝑧𝑒𝑟𝑜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𝑜𝑟𝑖𝑔𝑖𝑛𝑎𝑙</m:t>
                          </m:r>
                        </m:sub>
                      </m:sSub>
                    </m:oMath>
                  </m:oMathPara>
                </a14:m>
                <a:endParaRPr lang="pt-BR" sz="24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A3F216E-4FED-4C8E-ACFC-4C82F6495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596" y="3919804"/>
                <a:ext cx="3792830" cy="491738"/>
              </a:xfrm>
              <a:prstGeom prst="rect">
                <a:avLst/>
              </a:prstGeom>
              <a:blipFill>
                <a:blip r:embed="rId5"/>
                <a:stretch>
                  <a:fillRect l="-161" b="-123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6F922EF-6AD1-4B85-AFEC-D35796F2014E}"/>
                  </a:ext>
                </a:extLst>
              </p:cNvPr>
              <p:cNvSpPr txBox="1"/>
              <p:nvPr/>
            </p:nvSpPr>
            <p:spPr>
              <a:xfrm>
                <a:off x="1747471" y="5108653"/>
                <a:ext cx="1428594" cy="491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𝑧𝑒𝑟𝑜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</a:rPr>
                            <m:t>𝑜𝑟𝑖𝑔𝑖𝑛𝑎𝑙</m:t>
                          </m:r>
                        </m:sub>
                      </m:sSub>
                    </m:oMath>
                  </m:oMathPara>
                </a14:m>
                <a:endParaRPr lang="pt-BR" sz="2400" dirty="0"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6F922EF-6AD1-4B85-AFEC-D35796F20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471" y="5108653"/>
                <a:ext cx="1428594" cy="491738"/>
              </a:xfrm>
              <a:prstGeom prst="rect">
                <a:avLst/>
              </a:prstGeom>
              <a:blipFill>
                <a:blip r:embed="rId6"/>
                <a:stretch>
                  <a:fillRect l="-12821" r="-5983" b="-123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100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104" y="245994"/>
            <a:ext cx="10586039" cy="1113600"/>
          </a:xfrm>
        </p:spPr>
        <p:txBody>
          <a:bodyPr>
            <a:noAutofit/>
          </a:bodyPr>
          <a:lstStyle/>
          <a:p>
            <a:r>
              <a:rPr lang="en-US" sz="5800" dirty="0" err="1"/>
              <a:t>Gestão</a:t>
            </a:r>
            <a:r>
              <a:rPr lang="en-US" sz="5800" dirty="0"/>
              <a:t> </a:t>
            </a:r>
            <a:r>
              <a:rPr lang="en-US" sz="5800" dirty="0" err="1"/>
              <a:t>metrológica</a:t>
            </a:r>
            <a:endParaRPr lang="en-US" sz="58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645DAE0-0F6C-4211-B17A-483DA61C36E1}"/>
              </a:ext>
            </a:extLst>
          </p:cNvPr>
          <p:cNvSpPr txBox="1"/>
          <p:nvPr/>
        </p:nvSpPr>
        <p:spPr>
          <a:xfrm>
            <a:off x="1261871" y="1715798"/>
            <a:ext cx="10679757" cy="508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Recomendações para a mitigação de problemas na macromedição: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Seleção de medidores baseado na importância da medição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medidor deve operar na faixa entre 0,01m/s a 3,0m/s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Equipe de campo habilitada para trabalhar com </a:t>
            </a:r>
            <a:r>
              <a:rPr lang="pt-BR" sz="24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macromedidores</a:t>
            </a: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Instalação de acordo com as recomendações de manual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Medidores mecânicos devem ser trocados regularmente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Não alterar, em hipótese alguma, parâmetros de calibração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Os </a:t>
            </a:r>
            <a:r>
              <a:rPr lang="pt-BR" sz="24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macromedidores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devem ser calibrados regularmente</a:t>
            </a: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484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F732F5-C6B3-4DEA-9276-3FC70D0A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104" y="245994"/>
            <a:ext cx="10586039" cy="1113600"/>
          </a:xfrm>
        </p:spPr>
        <p:txBody>
          <a:bodyPr>
            <a:noAutofit/>
          </a:bodyPr>
          <a:lstStyle/>
          <a:p>
            <a:r>
              <a:rPr lang="en-US" sz="5800" dirty="0" err="1"/>
              <a:t>Considerações</a:t>
            </a:r>
            <a:r>
              <a:rPr lang="en-US" sz="5800" dirty="0"/>
              <a:t> </a:t>
            </a:r>
            <a:r>
              <a:rPr lang="en-US" sz="5800" dirty="0" err="1"/>
              <a:t>finais</a:t>
            </a:r>
            <a:endParaRPr lang="en-US" sz="58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645DAE0-0F6C-4211-B17A-483DA61C36E1}"/>
              </a:ext>
            </a:extLst>
          </p:cNvPr>
          <p:cNvSpPr txBox="1"/>
          <p:nvPr/>
        </p:nvSpPr>
        <p:spPr>
          <a:xfrm>
            <a:off x="1261871" y="1715798"/>
            <a:ext cx="10679757" cy="508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Reflexão sobre a importância da macromedição: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Água está se tornando um fluido caro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Falta de robustez nos sistemas de controle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Perdas elevadas nos sistemas de distribuição (entre 30 a 40%)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Aumentar a eficiência operacional e redução dos custos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Cobrança pelo uso água: captação e descarte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Legislação mais rígida e fiscalização mais atuante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empresas de saneamento estão se tornando valiosas</a:t>
            </a: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264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>
            <a:spLocks noGrp="1"/>
          </p:cNvSpPr>
          <p:nvPr>
            <p:ph type="title"/>
          </p:nvPr>
        </p:nvSpPr>
        <p:spPr>
          <a:xfrm>
            <a:off x="0" y="1057230"/>
            <a:ext cx="12192000" cy="11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/>
            <a:r>
              <a:rPr lang="pt-BR" sz="6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Obrigado pela atenção</a:t>
            </a:r>
            <a:endParaRPr sz="6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2" y="14703"/>
            <a:ext cx="7788285" cy="685369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6095999" y="-171115"/>
            <a:ext cx="6425540" cy="7229641"/>
          </a:xfrm>
          <a:prstGeom prst="rect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solidFill>
              <a:srgbClr val="14D6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b="1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716294" y="0"/>
            <a:ext cx="518494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67" b="1" dirty="0">
                <a:solidFill>
                  <a:srgbClr val="14D6E4"/>
                </a:solidFill>
              </a:rPr>
              <a:t>Contatos</a:t>
            </a:r>
            <a:endParaRPr lang="pt-BR" sz="2667" b="1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299379" y="1358789"/>
            <a:ext cx="5873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Paulo Fracasso</a:t>
            </a:r>
          </a:p>
          <a:p>
            <a:r>
              <a:rPr lang="pt-BR" sz="2400" dirty="0">
                <a:solidFill>
                  <a:schemeClr val="bg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55 (11) 96850-6691</a:t>
            </a:r>
            <a:endParaRPr lang="pt-BR" sz="2400" dirty="0">
              <a:latin typeface="Open Sans" panose="020B0606030504020204" charset="0"/>
              <a:ea typeface="Open Sans" panose="020B0606030504020204" charset="0"/>
              <a:cs typeface="Open Sans" panose="020B060603050402020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810540" y="371061"/>
            <a:ext cx="1245701" cy="5115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145" y="1267670"/>
            <a:ext cx="867320" cy="88538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145" y="2832101"/>
            <a:ext cx="857656" cy="822649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6290369" y="2796199"/>
            <a:ext cx="5873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55 (11) 3511–2626</a:t>
            </a:r>
          </a:p>
          <a:p>
            <a:r>
              <a:rPr lang="pt-BR" sz="2400" dirty="0">
                <a:solidFill>
                  <a:schemeClr val="bg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55 (11) 5542–3755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4145" y="4333791"/>
            <a:ext cx="857656" cy="857656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6290369" y="4440811"/>
            <a:ext cx="587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paulo.fracasso@digitrol.com.br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1269</Words>
  <Application>Microsoft Office PowerPoint</Application>
  <PresentationFormat>Widescreen</PresentationFormat>
  <Paragraphs>256</Paragraphs>
  <Slides>31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Open Sans</vt:lpstr>
      <vt:lpstr>Verdana</vt:lpstr>
      <vt:lpstr>Tema do Office</vt:lpstr>
      <vt:lpstr>Apresentação do PowerPoint</vt:lpstr>
      <vt:lpstr>Apresentação do PowerPoint</vt:lpstr>
      <vt:lpstr>Nossas instalações</vt:lpstr>
      <vt:lpstr>Nossas instalações</vt:lpstr>
      <vt:lpstr>Apresentação do PowerPoint</vt:lpstr>
      <vt:lpstr>Agenda</vt:lpstr>
      <vt:lpstr>Sistema de abastecimento</vt:lpstr>
      <vt:lpstr>Índice de perdas</vt:lpstr>
      <vt:lpstr>Tipos de perda</vt:lpstr>
      <vt:lpstr>Modelo IWA</vt:lpstr>
      <vt:lpstr>Redução das perdas reais</vt:lpstr>
      <vt:lpstr>Redução das perdas aparentes</vt:lpstr>
      <vt:lpstr>Problemas da macromedição</vt:lpstr>
      <vt:lpstr>Seleção de macromedidores</vt:lpstr>
      <vt:lpstr>Dimensionamento - magnético</vt:lpstr>
      <vt:lpstr>Dimensionamento - ultrassônico</vt:lpstr>
      <vt:lpstr>Instalação – com trechos retos</vt:lpstr>
      <vt:lpstr>Instalação – com trechos retos</vt:lpstr>
      <vt:lpstr>Processo</vt:lpstr>
      <vt:lpstr>Instalação elétrica</vt:lpstr>
      <vt:lpstr>Instalação</vt:lpstr>
      <vt:lpstr>Parametrização</vt:lpstr>
      <vt:lpstr>Degradacão metrológica</vt:lpstr>
      <vt:lpstr>Degradacão metrológica</vt:lpstr>
      <vt:lpstr>Ajuste de parâmetros de calibração</vt:lpstr>
      <vt:lpstr>Ajuste de parâmetros de calibração</vt:lpstr>
      <vt:lpstr>Ajuste de parâmetros de calibração</vt:lpstr>
      <vt:lpstr>Gestão metrológica</vt:lpstr>
      <vt:lpstr>Considerações finais</vt:lpstr>
      <vt:lpstr>Obrigado pela atenção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Wordnet Arcanjo</dc:creator>
  <cp:lastModifiedBy>Paulo Fracasso</cp:lastModifiedBy>
  <cp:revision>126</cp:revision>
  <dcterms:created xsi:type="dcterms:W3CDTF">2019-05-07T14:27:26Z</dcterms:created>
  <dcterms:modified xsi:type="dcterms:W3CDTF">2024-05-02T18:12:22Z</dcterms:modified>
</cp:coreProperties>
</file>