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382" r:id="rId2"/>
    <p:sldId id="944" r:id="rId3"/>
    <p:sldId id="958" r:id="rId4"/>
    <p:sldId id="962" r:id="rId5"/>
    <p:sldId id="959" r:id="rId6"/>
    <p:sldId id="964" r:id="rId7"/>
    <p:sldId id="524" r:id="rId8"/>
    <p:sldId id="521" r:id="rId9"/>
    <p:sldId id="456" r:id="rId10"/>
    <p:sldId id="953" r:id="rId11"/>
    <p:sldId id="961" r:id="rId12"/>
    <p:sldId id="520" r:id="rId13"/>
  </p:sldIdLst>
  <p:sldSz cx="9144000" cy="5143500" type="screen16x9"/>
  <p:notesSz cx="9926638" cy="679767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65E9"/>
    <a:srgbClr val="75E0AA"/>
    <a:srgbClr val="06306C"/>
    <a:srgbClr val="3B9776"/>
    <a:srgbClr val="1251C1"/>
    <a:srgbClr val="B3D37F"/>
    <a:srgbClr val="9F0561"/>
    <a:srgbClr val="BA0671"/>
    <a:srgbClr val="F68222"/>
    <a:srgbClr val="F79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10" autoAdjust="0"/>
  </p:normalViewPr>
  <p:slideViewPr>
    <p:cSldViewPr>
      <p:cViewPr varScale="1">
        <p:scale>
          <a:sx n="103" d="100"/>
          <a:sy n="103" d="100"/>
        </p:scale>
        <p:origin x="101" y="1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3618" y="4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86C10D-CFF3-4A7A-BECE-885B030B4D19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3" y="6456259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3618" y="6456259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D77834-2988-4365-8A76-3530A63D82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001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027" y="4"/>
            <a:ext cx="4303026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5CF62-F7C0-4387-A8D8-9C7D306B855B}" type="datetimeFigureOut">
              <a:rPr lang="pt-BR" smtClean="0"/>
              <a:pPr/>
              <a:t>02/05/2024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29138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034" y="3228131"/>
            <a:ext cx="7942579" cy="305984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456259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027" y="6456259"/>
            <a:ext cx="4303026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5EA4-94CD-4E2C-A028-1E7FE1C4E3E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55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37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D5E37-2359-4EB8-AAC3-AFD0413B9A71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03189-2CF7-43E2-BDD9-40A1449DD61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9837B-5549-4BC9-8023-2BF140E446A4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969B-10A7-4B3B-9327-B1BEB96510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45BD7-E015-4883-A19E-F6AE81938C9B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95D75-B103-400F-B79A-CE669FEEF6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E2919-E788-4D5A-90D8-91E4F42DDC09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726C-D23F-47D4-9F40-7A76126C99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0037B-5604-41A0-9F8B-D06ED61AC6BE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9B81A-1105-44CC-B98F-788ECF4AD3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FD73F-A8D8-4E63-9F42-BDCB7AE9E86B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85C66-3BAA-439B-A91D-03A542EE3E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4438-EEE0-4D16-B716-E5363DFE8082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231E3-1688-4324-AC90-1B7F18547D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4E7B3-133A-41DA-B0E2-C5F450CDC690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8B6B9-853E-4279-A8E7-74DD13ECA4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2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CBD33-1EC8-43A2-8D16-4C2A72B10E1F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FDD29-4744-404B-8A0D-7211488900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999E9-BC8C-4D24-A9D3-F4179FD22960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75AEB-DBB9-4483-86F5-CF0EBCA90E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9744-8988-4E0C-84C6-9D6322C745A9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E52F-E988-47C0-99E0-1A141A7E59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8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CC8500-757C-49E7-AC7D-2DF404A5D51B}" type="datetimeFigureOut">
              <a:rPr lang="pt-BR"/>
              <a:pPr>
                <a:defRPr/>
              </a:pPr>
              <a:t>02/05/2024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80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8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C50CC6-7A0B-4ED7-A39F-D2C2CCB796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sh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3821A6BE-0C22-F867-BFC9-F1391240F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" y="0"/>
            <a:ext cx="9141291" cy="51435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65B76A-4FF5-8B60-E4B0-A2B0E210B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531" y="93990"/>
            <a:ext cx="2396150" cy="68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4E04F67-C525-2B54-A9C9-F0EC1BDE1F0B}"/>
              </a:ext>
            </a:extLst>
          </p:cNvPr>
          <p:cNvSpPr txBox="1"/>
          <p:nvPr/>
        </p:nvSpPr>
        <p:spPr>
          <a:xfrm>
            <a:off x="179512" y="771550"/>
            <a:ext cx="44644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Macromedidores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vazão nas adutoras para tarifação e comercialização.</a:t>
            </a:r>
          </a:p>
          <a:p>
            <a:pPr algn="just"/>
            <a:endParaRPr lang="pt-B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Desafios</a:t>
            </a:r>
          </a:p>
          <a:p>
            <a:pPr algn="just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Oportunidades </a:t>
            </a:r>
          </a:p>
          <a:p>
            <a:pPr algn="just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Inovações tecnológicas.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400" dirty="0">
              <a:solidFill>
                <a:schemeClr val="bg1"/>
              </a:solidFill>
              <a:latin typeface="Aharoni" panose="020F0502020204030204" pitchFamily="2" charset="-79"/>
              <a:cs typeface="Aharoni" panose="020F0502020204030204" pitchFamily="2" charset="-79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8C4F805-E89A-89D8-AAF8-E936FE8C45ED}"/>
              </a:ext>
            </a:extLst>
          </p:cNvPr>
          <p:cNvSpPr txBox="1"/>
          <p:nvPr/>
        </p:nvSpPr>
        <p:spPr>
          <a:xfrm>
            <a:off x="899592" y="3906676"/>
            <a:ext cx="457551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Engº. Luiz Claudio Drumond - DSG</a:t>
            </a:r>
          </a:p>
          <a:p>
            <a:pPr algn="r">
              <a:lnSpc>
                <a:spcPct val="100000"/>
              </a:lnSpc>
            </a:pP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CEDAE</a:t>
            </a:r>
          </a:p>
          <a:p>
            <a:pPr algn="r">
              <a:lnSpc>
                <a:spcPct val="100000"/>
              </a:lnSpc>
            </a:pP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03/05/2024</a:t>
            </a:r>
          </a:p>
        </p:txBody>
      </p:sp>
    </p:spTree>
    <p:extLst>
      <p:ext uri="{BB962C8B-B14F-4D97-AF65-F5344CB8AC3E}">
        <p14:creationId xmlns:p14="http://schemas.microsoft.com/office/powerpoint/2010/main" val="128509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39957-2D6E-A5EF-8ACF-1CC902EB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024EC90C-C674-5852-B70F-3AC5411E4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72C08CBE-0085-8910-1EA4-6770C273A629}"/>
              </a:ext>
            </a:extLst>
          </p:cNvPr>
          <p:cNvSpPr txBox="1"/>
          <p:nvPr/>
        </p:nvSpPr>
        <p:spPr>
          <a:xfrm>
            <a:off x="4309110" y="800100"/>
            <a:ext cx="1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CB563436-BB21-90A3-F780-374A7E99DAC7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D0F20F3-E31B-7EDD-A446-CE20D3E83144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47A82CA-5E9B-E8CA-F3A6-87E096830D7F}"/>
              </a:ext>
            </a:extLst>
          </p:cNvPr>
          <p:cNvSpPr txBox="1"/>
          <p:nvPr/>
        </p:nvSpPr>
        <p:spPr>
          <a:xfrm>
            <a:off x="451586" y="724562"/>
            <a:ext cx="5574878" cy="4185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Portaria 246/2000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medidores com vazão nominal até 15m³/h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Limitação de novas tecnologias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Somente aparelhos mecânicos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b="1" kern="100" dirty="0">
                <a:solidFill>
                  <a:schemeClr val="accent3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2000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Portaria 155/2022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 existe limites de vazões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 existe limitação de tecnologias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Medidores ultrassônicos/Eletromagnéticos/...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BR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CF94D9E-419A-D2A2-0536-EC2229CE0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635" y="686827"/>
            <a:ext cx="2945850" cy="193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Catálogo Magnético">
            <a:extLst>
              <a:ext uri="{FF2B5EF4-FFF2-40B4-BE49-F238E27FC236}">
                <a16:creationId xmlns:a16="http://schemas.microsoft.com/office/drawing/2014/main" id="{33D3C929-5F79-027D-179C-7C6B13C2D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683" y="2776996"/>
            <a:ext cx="1325050" cy="2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84;p2">
            <a:extLst>
              <a:ext uri="{FF2B5EF4-FFF2-40B4-BE49-F238E27FC236}">
                <a16:creationId xmlns:a16="http://schemas.microsoft.com/office/drawing/2014/main" id="{05D783A6-F5E9-F7E0-3807-7089521AA36F}"/>
              </a:ext>
            </a:extLst>
          </p:cNvPr>
          <p:cNvSpPr txBox="1"/>
          <p:nvPr/>
        </p:nvSpPr>
        <p:spPr>
          <a:xfrm>
            <a:off x="322173" y="141904"/>
            <a:ext cx="3483429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CONTEXTUALIZAÇÃO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C9F4647C-39FC-4871-979E-A061677E7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9733" y="2776995"/>
            <a:ext cx="1507400" cy="2133007"/>
          </a:xfrm>
          <a:prstGeom prst="rect">
            <a:avLst/>
          </a:prstGeom>
        </p:spPr>
      </p:pic>
      <p:sp>
        <p:nvSpPr>
          <p:cNvPr id="9" name="Seta: Divisa 8">
            <a:extLst>
              <a:ext uri="{FF2B5EF4-FFF2-40B4-BE49-F238E27FC236}">
                <a16:creationId xmlns:a16="http://schemas.microsoft.com/office/drawing/2014/main" id="{F3A6F142-CADE-D845-E135-250C0F4A1126}"/>
              </a:ext>
            </a:extLst>
          </p:cNvPr>
          <p:cNvSpPr/>
          <p:nvPr/>
        </p:nvSpPr>
        <p:spPr>
          <a:xfrm>
            <a:off x="1064390" y="2460629"/>
            <a:ext cx="4032448" cy="277249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B4B944-8192-8CEC-EF34-E72647312458}"/>
              </a:ext>
            </a:extLst>
          </p:cNvPr>
          <p:cNvSpPr txBox="1"/>
          <p:nvPr/>
        </p:nvSpPr>
        <p:spPr>
          <a:xfrm>
            <a:off x="5106441" y="2418442"/>
            <a:ext cx="921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83372938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71365-515A-ABA2-6FD9-B0CA340C3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4E755BE3-C7F6-09CF-EF77-450F49851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846D8DE-FC15-06B0-6D74-28E6CD55DA2F}"/>
              </a:ext>
            </a:extLst>
          </p:cNvPr>
          <p:cNvSpPr txBox="1"/>
          <p:nvPr/>
        </p:nvSpPr>
        <p:spPr>
          <a:xfrm>
            <a:off x="4309110" y="800100"/>
            <a:ext cx="1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16AA590-17D8-335A-0B14-51F1CEDE2B83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AE70A52-96BD-5AEB-82AD-DCA86CE8FB8C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CC8FD085-419A-A607-AA37-2C56646B04F7}"/>
              </a:ext>
            </a:extLst>
          </p:cNvPr>
          <p:cNvSpPr txBox="1"/>
          <p:nvPr/>
        </p:nvSpPr>
        <p:spPr>
          <a:xfrm>
            <a:off x="448611" y="565544"/>
            <a:ext cx="8568952" cy="4617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novo Regulamento Técnico Metrológico aprovado pela portaria 155/2022 permitiu: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Utilização de novas tecnologias 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mais modernas e eficazes, que contribuem para a otimização dos serviços prestados pelas empresas de abastecimento de água.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Ampliação das capacidades de medição atingindo vazões elevadas como 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utilizadas em medidores de 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grandes clientes e macromedição.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Verificação subsequente em intervalo não superior a 7 (sete) anos, representando economia para as concessionárias, considerand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que a 246/2000 previa 5 (cinco) anos.</a:t>
            </a: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84;p2">
            <a:extLst>
              <a:ext uri="{FF2B5EF4-FFF2-40B4-BE49-F238E27FC236}">
                <a16:creationId xmlns:a16="http://schemas.microsoft.com/office/drawing/2014/main" id="{99BB9139-E47A-9EF1-83D1-492AD4F1A73C}"/>
              </a:ext>
            </a:extLst>
          </p:cNvPr>
          <p:cNvSpPr txBox="1"/>
          <p:nvPr/>
        </p:nvSpPr>
        <p:spPr>
          <a:xfrm>
            <a:off x="331503" y="134293"/>
            <a:ext cx="7336839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AVANÇOS COM O ADVENTO DO NOVO RTM</a:t>
            </a:r>
          </a:p>
        </p:txBody>
      </p:sp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F35F47A6-1891-DFF6-D57A-8119E749C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45964"/>
              </p:ext>
            </p:extLst>
          </p:nvPr>
        </p:nvGraphicFramePr>
        <p:xfrm>
          <a:off x="1523999" y="2572298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0557353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2462727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9736184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2799717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566687750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pt-BR" dirty="0"/>
                        <a:t>Vazões permanentes Q3 (m³/h)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8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16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1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77799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71365-515A-ABA2-6FD9-B0CA340C3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4E755BE3-C7F6-09CF-EF77-450F49851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846D8DE-FC15-06B0-6D74-28E6CD55DA2F}"/>
              </a:ext>
            </a:extLst>
          </p:cNvPr>
          <p:cNvSpPr txBox="1"/>
          <p:nvPr/>
        </p:nvSpPr>
        <p:spPr>
          <a:xfrm>
            <a:off x="4309110" y="800100"/>
            <a:ext cx="1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16AA590-17D8-335A-0B14-51F1CEDE2B83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AE70A52-96BD-5AEB-82AD-DCA86CE8FB8C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CC8FD085-419A-A607-AA37-2C56646B04F7}"/>
              </a:ext>
            </a:extLst>
          </p:cNvPr>
          <p:cNvSpPr txBox="1"/>
          <p:nvPr/>
        </p:nvSpPr>
        <p:spPr>
          <a:xfrm>
            <a:off x="467544" y="699629"/>
            <a:ext cx="8568952" cy="4309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Definição OIML – Organização Internacional de Metrologia Legal :</a:t>
            </a: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“p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arte da metrologia que trata das unidades de medida, métodos de medição e instrumentos de medição em relação às exigências técnicas e legais, obrigatórias, as quais têm o objetivo de assegurar uma garantia pública do ponto de vista da segurança e da exatidão das medições.”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Metrologia Legal é a base que sustenta a confiança nas medições e transações comerciais, garantindo a precisão e a justiça em diversas áreas da sociedade.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meio de normas e regulamentações, a Metrologia Legal assegura que os instrumentos de medição utilizados atendam aos padrões estabelecidos, protegendo tanto os consumidores quanto os fornecedores.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Sua importância transcende o aspecto técnico, refletindo a integridade e transparência necessárias para 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relação 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justa e equitativa.</a:t>
            </a:r>
          </a:p>
        </p:txBody>
      </p:sp>
      <p:sp>
        <p:nvSpPr>
          <p:cNvPr id="6" name="Google Shape;84;p2">
            <a:extLst>
              <a:ext uri="{FF2B5EF4-FFF2-40B4-BE49-F238E27FC236}">
                <a16:creationId xmlns:a16="http://schemas.microsoft.com/office/drawing/2014/main" id="{99BB9139-E47A-9EF1-83D1-492AD4F1A73C}"/>
              </a:ext>
            </a:extLst>
          </p:cNvPr>
          <p:cNvSpPr txBox="1"/>
          <p:nvPr/>
        </p:nvSpPr>
        <p:spPr>
          <a:xfrm>
            <a:off x="331503" y="134293"/>
            <a:ext cx="3483429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METROLOGIA LEGAL</a:t>
            </a:r>
          </a:p>
        </p:txBody>
      </p:sp>
    </p:spTree>
    <p:extLst>
      <p:ext uri="{BB962C8B-B14F-4D97-AF65-F5344CB8AC3E}">
        <p14:creationId xmlns:p14="http://schemas.microsoft.com/office/powerpoint/2010/main" val="385747648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9674D-8646-F892-CF17-6E019926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iba quais são as exigências do Inmetro para uma balança | Prix - Toledo  do Brasil">
            <a:extLst>
              <a:ext uri="{FF2B5EF4-FFF2-40B4-BE49-F238E27FC236}">
                <a16:creationId xmlns:a16="http://schemas.microsoft.com/office/drawing/2014/main" id="{FE7E12D9-9B01-0299-AE77-35E19BAC5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165" y="761517"/>
            <a:ext cx="4135300" cy="429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EE582765-3CCB-EAA1-0E95-3158E08B169D}"/>
              </a:ext>
            </a:extLst>
          </p:cNvPr>
          <p:cNvSpPr txBox="1"/>
          <p:nvPr/>
        </p:nvSpPr>
        <p:spPr>
          <a:xfrm>
            <a:off x="4309110" y="800100"/>
            <a:ext cx="1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7FB062E1-3343-4947-65AD-B8F01312B75B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05CD86-FDE6-EDCE-C7B6-56021D386B94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Google Shape;84;p2">
            <a:extLst>
              <a:ext uri="{FF2B5EF4-FFF2-40B4-BE49-F238E27FC236}">
                <a16:creationId xmlns:a16="http://schemas.microsoft.com/office/drawing/2014/main" id="{55101FEF-E028-4B31-D51D-650515B1E226}"/>
              </a:ext>
            </a:extLst>
          </p:cNvPr>
          <p:cNvSpPr txBox="1"/>
          <p:nvPr/>
        </p:nvSpPr>
        <p:spPr>
          <a:xfrm>
            <a:off x="323528" y="195486"/>
            <a:ext cx="6192688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IMPORTÂNCIA DA METROLOGIA LEGAL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1CFC396-D33D-287B-BC69-C67000F6638B}"/>
              </a:ext>
            </a:extLst>
          </p:cNvPr>
          <p:cNvSpPr txBox="1"/>
          <p:nvPr/>
        </p:nvSpPr>
        <p:spPr>
          <a:xfrm>
            <a:off x="539552" y="639852"/>
            <a:ext cx="3672408" cy="4536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Metrologia Legal desempenha um papel crucial em diversos setores da economia, garantindo a precisão e a confiabilidade das medições. No comércio, a certificação de balanças utilizadas em supermercados  garante que os clientes recebam a quantidade correta de produtos. Além disso, em áreas como saúde, a calibração de equipamentos médicos  é essencial para diagnósticos precisos e tratamentos eficazes.</a:t>
            </a:r>
          </a:p>
        </p:txBody>
      </p:sp>
    </p:spTree>
    <p:extLst>
      <p:ext uri="{BB962C8B-B14F-4D97-AF65-F5344CB8AC3E}">
        <p14:creationId xmlns:p14="http://schemas.microsoft.com/office/powerpoint/2010/main" val="255460532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9674D-8646-F892-CF17-6E019926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EE582765-3CCB-EAA1-0E95-3158E08B169D}"/>
              </a:ext>
            </a:extLst>
          </p:cNvPr>
          <p:cNvSpPr txBox="1"/>
          <p:nvPr/>
        </p:nvSpPr>
        <p:spPr>
          <a:xfrm>
            <a:off x="4309110" y="800100"/>
            <a:ext cx="1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7FB062E1-3343-4947-65AD-B8F01312B75B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05CD86-FDE6-EDCE-C7B6-56021D386B94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Google Shape;84;p2">
            <a:extLst>
              <a:ext uri="{FF2B5EF4-FFF2-40B4-BE49-F238E27FC236}">
                <a16:creationId xmlns:a16="http://schemas.microsoft.com/office/drawing/2014/main" id="{55101FEF-E028-4B31-D51D-650515B1E226}"/>
              </a:ext>
            </a:extLst>
          </p:cNvPr>
          <p:cNvSpPr txBox="1"/>
          <p:nvPr/>
        </p:nvSpPr>
        <p:spPr>
          <a:xfrm>
            <a:off x="179512" y="100463"/>
            <a:ext cx="6804245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INSTALAÇÃO FÍSICA DE MACROMEDIDOR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6AE32B-6696-DA38-A6FC-0ECCEA774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9384" y="8476406"/>
            <a:ext cx="6578491" cy="366335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4731E67-08F5-21BE-8367-B1C10578F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68" y="679248"/>
            <a:ext cx="3858710" cy="214129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AAAA15E-54EB-A6D1-BF04-501A6323B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239" y="2804525"/>
            <a:ext cx="3736293" cy="228371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2522E86-5392-7DC5-3022-0FDB76A12D2E}"/>
              </a:ext>
            </a:extLst>
          </p:cNvPr>
          <p:cNvSpPr txBox="1"/>
          <p:nvPr/>
        </p:nvSpPr>
        <p:spPr>
          <a:xfrm>
            <a:off x="4834665" y="713419"/>
            <a:ext cx="3672408" cy="2079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Acesso (restrito) para: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nspeções visuais;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Equipes de </a:t>
            </a:r>
            <a:r>
              <a:rPr lang="pt-B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Pitometria</a:t>
            </a:r>
            <a:endParaRPr lang="pt-B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Coleta de dados em </a:t>
            </a:r>
            <a:r>
              <a:rPr lang="pt-B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datalogger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Coleta de amostras de água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972014B-8D45-0A48-9451-2CB4815C2292}"/>
              </a:ext>
            </a:extLst>
          </p:cNvPr>
          <p:cNvSpPr txBox="1"/>
          <p:nvPr/>
        </p:nvSpPr>
        <p:spPr>
          <a:xfrm>
            <a:off x="566619" y="2963300"/>
            <a:ext cx="3672408" cy="2079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Lacração com selos numerados</a:t>
            </a:r>
            <a:r>
              <a:rPr lang="pt-B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Macromedidores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Acesso ao </a:t>
            </a:r>
            <a:r>
              <a:rPr lang="pt-B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datalogger</a:t>
            </a:r>
            <a:endParaRPr lang="pt-B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Acesso ao ponto de coleta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Conversores (selo Inmetro)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73595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0A468-F311-CCAB-30F1-376C0C182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A655FE12-D666-A68A-9AF8-279292B74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1" y="34678"/>
            <a:ext cx="9141291" cy="51435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0B474FE-F744-ABA0-F594-DB122FF5A5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2"/>
          <a:stretch/>
        </p:blipFill>
        <p:spPr>
          <a:xfrm>
            <a:off x="395537" y="735050"/>
            <a:ext cx="5316852" cy="437377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2C2CF51-16E9-5D0A-D44D-0F02BD645D2B}"/>
              </a:ext>
            </a:extLst>
          </p:cNvPr>
          <p:cNvSpPr txBox="1"/>
          <p:nvPr/>
        </p:nvSpPr>
        <p:spPr>
          <a:xfrm>
            <a:off x="5644330" y="664252"/>
            <a:ext cx="34547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444444"/>
                </a:solidFill>
                <a:latin typeface="Conv_HelveticaNeueLt"/>
              </a:rPr>
              <a:t>A CEDAE mantém a operação dos Sistemas de Abastecimento em toda a sua extensão (captação, tratamento e distribuição) em 15 municípios do Estado, conforme o mapa.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434FC47-DCED-6685-EC32-41D8AF74EEC1}"/>
              </a:ext>
            </a:extLst>
          </p:cNvPr>
          <p:cNvSpPr txBox="1"/>
          <p:nvPr/>
        </p:nvSpPr>
        <p:spPr>
          <a:xfrm>
            <a:off x="5660653" y="2280567"/>
            <a:ext cx="345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444444"/>
                </a:solidFill>
                <a:latin typeface="Conv_HelveticaNeueLt"/>
              </a:rPr>
              <a:t>Na Região Metropolitana, a distribuição de água e coleta e tratamento do esgoto passou a ser das concessionárias que assumiram a prestação do serviço em 48 cidades, após os leilões de concessão ocorridos em 2021</a:t>
            </a:r>
            <a:r>
              <a:rPr lang="pt-BR" dirty="0">
                <a:latin typeface="+mj-lt"/>
                <a:cs typeface="Aharoni" panose="02010803020104030203" pitchFamily="2" charset="-79"/>
              </a:rPr>
              <a:t>. </a:t>
            </a:r>
            <a:r>
              <a:rPr lang="pt-BR" b="0" i="0" dirty="0">
                <a:solidFill>
                  <a:srgbClr val="444444"/>
                </a:solidFill>
                <a:effectLst/>
                <a:latin typeface="Conv_HelveticaNeueLt"/>
              </a:rPr>
              <a:t>Cedae passou a focar na produção de água </a:t>
            </a:r>
            <a:r>
              <a:rPr lang="pt-BR" dirty="0">
                <a:solidFill>
                  <a:srgbClr val="444444"/>
                </a:solidFill>
                <a:latin typeface="Conv_HelveticaNeueLt"/>
              </a:rPr>
              <a:t>tratada e </a:t>
            </a:r>
            <a:r>
              <a:rPr lang="pt-BR" b="0" i="0" dirty="0">
                <a:solidFill>
                  <a:srgbClr val="444444"/>
                </a:solidFill>
                <a:effectLst/>
                <a:latin typeface="Conv_HelveticaNeueLt"/>
              </a:rPr>
              <a:t>na garantia da segurança hídrica.</a:t>
            </a:r>
            <a:r>
              <a:rPr lang="pt-BR" dirty="0">
                <a:latin typeface="+mj-lt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15" name="Google Shape;84;p2">
            <a:extLst>
              <a:ext uri="{FF2B5EF4-FFF2-40B4-BE49-F238E27FC236}">
                <a16:creationId xmlns:a16="http://schemas.microsoft.com/office/drawing/2014/main" id="{EFDB9DE4-C7D9-389B-25F3-10F8731445BA}"/>
              </a:ext>
            </a:extLst>
          </p:cNvPr>
          <p:cNvSpPr txBox="1"/>
          <p:nvPr/>
        </p:nvSpPr>
        <p:spPr>
          <a:xfrm>
            <a:off x="251520" y="137229"/>
            <a:ext cx="5787685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OPERAÇÃO DO SISTEMA UPSTREAM</a:t>
            </a: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6573E94-AD57-84D7-05CC-23F9CD1B095B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8C7FECA-5FEE-2C50-4E5A-64B1E0CDF725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14899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0A468-F311-CCAB-30F1-376C0C182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A655FE12-D666-A68A-9AF8-279292B74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CA625D2-E64D-9C1D-E345-565B73385677}"/>
              </a:ext>
            </a:extLst>
          </p:cNvPr>
          <p:cNvSpPr txBox="1"/>
          <p:nvPr/>
        </p:nvSpPr>
        <p:spPr>
          <a:xfrm>
            <a:off x="3059832" y="2067694"/>
            <a:ext cx="3134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Inserir texto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887597-C33F-911D-E390-2419E8518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7" y="2102934"/>
            <a:ext cx="8747108" cy="299673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1D3719-D662-1D8E-ACD8-D4F88D620780}"/>
              </a:ext>
            </a:extLst>
          </p:cNvPr>
          <p:cNvSpPr txBox="1"/>
          <p:nvPr/>
        </p:nvSpPr>
        <p:spPr>
          <a:xfrm>
            <a:off x="346733" y="823536"/>
            <a:ext cx="88204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444444"/>
                </a:solidFill>
                <a:latin typeface="Conv_HelveticaNeueLt"/>
              </a:rPr>
              <a:t>Trata-se do ponto em que se estabelece o limite entre a infraestrutura da CEDAE e a da CONCESSIONÁRIA. </a:t>
            </a:r>
          </a:p>
          <a:p>
            <a:endParaRPr lang="pt-BR" dirty="0">
              <a:solidFill>
                <a:srgbClr val="444444"/>
              </a:solidFill>
              <a:latin typeface="Conv_HelveticaNeueLt"/>
            </a:endParaRPr>
          </a:p>
          <a:p>
            <a:r>
              <a:rPr lang="pt-BR" dirty="0">
                <a:solidFill>
                  <a:srgbClr val="444444"/>
                </a:solidFill>
                <a:latin typeface="Conv_HelveticaNeueLt"/>
              </a:rPr>
              <a:t>Conforme Contrato de Interdependência, o </a:t>
            </a:r>
            <a:r>
              <a:rPr lang="pt-BR" dirty="0" err="1">
                <a:solidFill>
                  <a:srgbClr val="444444"/>
                </a:solidFill>
                <a:latin typeface="Conv_HelveticaNeueLt"/>
              </a:rPr>
              <a:t>Macromedidor</a:t>
            </a:r>
            <a:r>
              <a:rPr lang="pt-BR" dirty="0">
                <a:solidFill>
                  <a:srgbClr val="444444"/>
                </a:solidFill>
                <a:latin typeface="Conv_HelveticaNeueLt"/>
              </a:rPr>
              <a:t> define o limite.</a:t>
            </a:r>
          </a:p>
        </p:txBody>
      </p:sp>
      <p:sp>
        <p:nvSpPr>
          <p:cNvPr id="8" name="Google Shape;84;p2">
            <a:extLst>
              <a:ext uri="{FF2B5EF4-FFF2-40B4-BE49-F238E27FC236}">
                <a16:creationId xmlns:a16="http://schemas.microsoft.com/office/drawing/2014/main" id="{17EC1D2E-57C2-33C4-E365-30E55F33630C}"/>
              </a:ext>
            </a:extLst>
          </p:cNvPr>
          <p:cNvSpPr txBox="1"/>
          <p:nvPr/>
        </p:nvSpPr>
        <p:spPr>
          <a:xfrm>
            <a:off x="107504" y="163881"/>
            <a:ext cx="5273475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DEFINIÇÃO: PONTO DE ENTREGA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0C2302-4108-49C0-C3A3-894ABAB4D6C4}"/>
              </a:ext>
            </a:extLst>
          </p:cNvPr>
          <p:cNvSpPr txBox="1"/>
          <p:nvPr/>
        </p:nvSpPr>
        <p:spPr>
          <a:xfrm>
            <a:off x="6466693" y="299951"/>
            <a:ext cx="1079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bg1"/>
                </a:solidFill>
              </a:rPr>
              <a:t>Macromedição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0D80A384-1D2F-DD4D-AE43-E3D9BD6BE739}"/>
              </a:ext>
            </a:extLst>
          </p:cNvPr>
          <p:cNvCxnSpPr>
            <a:cxnSpLocks/>
          </p:cNvCxnSpPr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ADC54037-489C-74C8-C497-70A216FB23C9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18046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Padrão do plano de fundo&#10;&#10;Descrição gerada automaticamente">
            <a:extLst>
              <a:ext uri="{FF2B5EF4-FFF2-40B4-BE49-F238E27FC236}">
                <a16:creationId xmlns:a16="http://schemas.microsoft.com/office/drawing/2014/main" id="{3BC63291-62EA-49D0-8AA6-5345E57D6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8A4975C-349F-42FF-89F4-A2EC4D3E0FF9}"/>
              </a:ext>
            </a:extLst>
          </p:cNvPr>
          <p:cNvSpPr/>
          <p:nvPr/>
        </p:nvSpPr>
        <p:spPr>
          <a:xfrm>
            <a:off x="2195736" y="-416664"/>
            <a:ext cx="5688632" cy="6223635"/>
          </a:xfrm>
          <a:prstGeom prst="roundRect">
            <a:avLst>
              <a:gd name="adj" fmla="val 0"/>
            </a:avLst>
          </a:prstGeom>
          <a:solidFill>
            <a:schemeClr val="bg1">
              <a:alpha val="74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6ADA352-C2E6-4A36-BBBE-6E4342301B87}"/>
              </a:ext>
            </a:extLst>
          </p:cNvPr>
          <p:cNvSpPr txBox="1"/>
          <p:nvPr/>
        </p:nvSpPr>
        <p:spPr>
          <a:xfrm>
            <a:off x="3275856" y="467616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</a:rPr>
              <a:t>DESAFIOS - ETA GUANDU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E49A7B4-FA9A-4B89-8066-718520D5538A}"/>
              </a:ext>
            </a:extLst>
          </p:cNvPr>
          <p:cNvSpPr txBox="1"/>
          <p:nvPr/>
        </p:nvSpPr>
        <p:spPr>
          <a:xfrm>
            <a:off x="3301380" y="1074030"/>
            <a:ext cx="58426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• A ETA Guandu tem vazão de 45 mil litros por segundo, o que equivale</a:t>
            </a:r>
            <a:br>
              <a:rPr lang="pt-BR" sz="1400" dirty="0">
                <a:solidFill>
                  <a:srgbClr val="444444"/>
                </a:solidFill>
                <a:latin typeface="Conv_HelveticaNeueLt"/>
              </a:rPr>
            </a:br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a uma piscina olímpica a cada 55 segundos;</a:t>
            </a:r>
          </a:p>
          <a:p>
            <a:pPr algn="just"/>
            <a:endParaRPr lang="pt-BR" sz="1400" dirty="0">
              <a:solidFill>
                <a:srgbClr val="444444"/>
              </a:solidFill>
              <a:latin typeface="Conv_HelveticaNeueLt"/>
            </a:endParaRPr>
          </a:p>
          <a:p>
            <a:pPr algn="just"/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• População atendida: 9 milhões de habitantes;</a:t>
            </a:r>
          </a:p>
          <a:p>
            <a:pPr algn="just"/>
            <a:br>
              <a:rPr lang="pt-BR" sz="1400" dirty="0">
                <a:solidFill>
                  <a:srgbClr val="444444"/>
                </a:solidFill>
                <a:latin typeface="Conv_HelveticaNeueLt"/>
              </a:rPr>
            </a:br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• Área: 270 mil m²;</a:t>
            </a:r>
          </a:p>
          <a:p>
            <a:pPr algn="just"/>
            <a:endParaRPr lang="pt-BR" sz="1400" dirty="0">
              <a:solidFill>
                <a:srgbClr val="444444"/>
              </a:solidFill>
              <a:latin typeface="Conv_HelveticaNeueLt"/>
            </a:endParaRPr>
          </a:p>
          <a:p>
            <a:pPr algn="just"/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• O tratamento de água que chega à ETA Guandu consome diariamente 220 toneladas de produtos químicos. São 140t de sulfato de alumínio, 30t de cloreto férrico, 15t de cloro, 25t de cal virgem, 10t de ácido </a:t>
            </a:r>
            <a:r>
              <a:rPr lang="pt-BR" sz="1400" dirty="0" err="1">
                <a:solidFill>
                  <a:srgbClr val="444444"/>
                </a:solidFill>
                <a:latin typeface="Conv_HelveticaNeueLt"/>
              </a:rPr>
              <a:t>fluossilícico</a:t>
            </a:r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;</a:t>
            </a:r>
          </a:p>
          <a:p>
            <a:endParaRPr lang="pt-BR" sz="1400" dirty="0">
              <a:solidFill>
                <a:srgbClr val="444444"/>
              </a:solidFill>
              <a:latin typeface="Conv_HelveticaNeueLt"/>
            </a:endParaRPr>
          </a:p>
          <a:p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• Para transportar 45 mil litros por segundo e abastecer 9 milhões de pessoas, são necessários 44 grupos de motobombas, que consomem 46 mil megawatts por hora (MWh) de energia elétrica. Daria para suprir uma cidade de 160 mil habitantes;</a:t>
            </a:r>
            <a:br>
              <a:rPr lang="pt-BR" sz="1400" dirty="0">
                <a:solidFill>
                  <a:srgbClr val="444444"/>
                </a:solidFill>
                <a:latin typeface="Conv_HelveticaNeueLt"/>
              </a:rPr>
            </a:br>
            <a:br>
              <a:rPr lang="pt-BR" sz="1400" dirty="0">
                <a:solidFill>
                  <a:srgbClr val="444444"/>
                </a:solidFill>
                <a:latin typeface="Conv_HelveticaNeueLt"/>
              </a:rPr>
            </a:br>
            <a:r>
              <a:rPr lang="pt-BR" sz="1400" dirty="0">
                <a:solidFill>
                  <a:srgbClr val="444444"/>
                </a:solidFill>
                <a:latin typeface="Conv_HelveticaNeueLt"/>
              </a:rPr>
              <a:t>• Em 2007, a ETA Guandu entrou no Guinness Book como a maior estação de tratamento de água do mundo em produção contínua.</a:t>
            </a:r>
          </a:p>
          <a:p>
            <a:r>
              <a:rPr lang="pt-BR" sz="1400" dirty="0">
                <a:solidFill>
                  <a:schemeClr val="tx2"/>
                </a:solidFill>
                <a:latin typeface="Calibri" panose="020F0502020204030204" pitchFamily="34" charset="0"/>
              </a:rPr>
              <a:t>    </a:t>
            </a:r>
            <a:br>
              <a:rPr lang="pt-BR" sz="1400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pt-BR" sz="1400" dirty="0">
                <a:solidFill>
                  <a:schemeClr val="tx2"/>
                </a:solidFill>
                <a:latin typeface="Calibri" panose="020F0502020204030204" pitchFamily="34" charset="0"/>
              </a:rPr>
              <a:t>     </a:t>
            </a:r>
            <a:endParaRPr lang="pt-BR" sz="1400" i="0" u="none" strike="noStrike" dirty="0">
              <a:solidFill>
                <a:schemeClr val="tx2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" name="Imagem 5" descr="Uma imagem contendo edifício, ao ar livre, barco, verde&#10;&#10;Descrição gerada automaticamente">
            <a:extLst>
              <a:ext uri="{FF2B5EF4-FFF2-40B4-BE49-F238E27FC236}">
                <a16:creationId xmlns:a16="http://schemas.microsoft.com/office/drawing/2014/main" id="{3374D732-2F97-45E4-850C-9D4345C3D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" y="1593"/>
            <a:ext cx="3095625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23B13E-ED7C-E69C-D86D-7EF3A776DCAC}"/>
              </a:ext>
            </a:extLst>
          </p:cNvPr>
          <p:cNvSpPr txBox="1"/>
          <p:nvPr/>
        </p:nvSpPr>
        <p:spPr>
          <a:xfrm>
            <a:off x="6466693" y="299951"/>
            <a:ext cx="1079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bg1"/>
                </a:solidFill>
              </a:rPr>
              <a:t>Macromedição</a:t>
            </a:r>
          </a:p>
        </p:txBody>
      </p:sp>
    </p:spTree>
    <p:extLst>
      <p:ext uri="{BB962C8B-B14F-4D97-AF65-F5344CB8AC3E}">
        <p14:creationId xmlns:p14="http://schemas.microsoft.com/office/powerpoint/2010/main" val="88758015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06B1F79-F65A-1460-E776-E878E4F455AF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780245A6-9D58-CD41-C0B0-B3C8B078A0F9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Google Shape;84;p2">
            <a:extLst>
              <a:ext uri="{FF2B5EF4-FFF2-40B4-BE49-F238E27FC236}">
                <a16:creationId xmlns:a16="http://schemas.microsoft.com/office/drawing/2014/main" id="{65A1A4C1-659A-9245-7C87-A6E807D007F3}"/>
              </a:ext>
            </a:extLst>
          </p:cNvPr>
          <p:cNvSpPr txBox="1"/>
          <p:nvPr/>
        </p:nvSpPr>
        <p:spPr>
          <a:xfrm>
            <a:off x="107504" y="138719"/>
            <a:ext cx="7056783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ASSESSORIA DE CONTROLE E REGULAÇÃO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4A37088-60FF-3ADC-5FAF-9A4648F6D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73" y="704650"/>
            <a:ext cx="4293152" cy="3109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195D363-8DF8-9C9C-8499-4A1FBD7C12E2}"/>
              </a:ext>
            </a:extLst>
          </p:cNvPr>
          <p:cNvSpPr txBox="1"/>
          <p:nvPr/>
        </p:nvSpPr>
        <p:spPr>
          <a:xfrm>
            <a:off x="4836169" y="638936"/>
            <a:ext cx="389373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Monitorar e Controlar os volumes produzidos, analisar os dados e acompanhar a performance metrológica dos equipamentos de medição e analíticos</a:t>
            </a:r>
            <a:r>
              <a:rPr lang="pt-BR" dirty="0">
                <a:solidFill>
                  <a:srgbClr val="444444"/>
                </a:solidFill>
                <a:effectLst/>
                <a:latin typeface="Conv_HelveticaNeueLt"/>
                <a:ea typeface="Calibri" panose="020F0502020204030204" pitchFamily="34" charset="0"/>
              </a:rPr>
              <a:t>.</a:t>
            </a:r>
          </a:p>
          <a:p>
            <a:pPr algn="just"/>
            <a:endParaRPr lang="pt-BR" sz="1800" dirty="0">
              <a:solidFill>
                <a:srgbClr val="444444"/>
              </a:solidFill>
              <a:latin typeface="Conv_HelveticaNeueLt"/>
              <a:ea typeface="Calibri" panose="020F0502020204030204" pitchFamily="34" charset="0"/>
            </a:endParaRPr>
          </a:p>
          <a:p>
            <a:pPr algn="just"/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Fomentar soluções tecnológicas inovadoras que promovam o aumento da eficiência dos processos inerentes a produção de água.</a:t>
            </a:r>
            <a:endParaRPr lang="pt-BR" sz="1800" dirty="0">
              <a:solidFill>
                <a:srgbClr val="444444"/>
              </a:solidFill>
              <a:latin typeface="Conv_HelveticaNeueLt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294C58F-41E5-EFBA-99A9-0979F46CF73E}"/>
              </a:ext>
            </a:extLst>
          </p:cNvPr>
          <p:cNvSpPr txBox="1"/>
          <p:nvPr/>
        </p:nvSpPr>
        <p:spPr>
          <a:xfrm>
            <a:off x="395537" y="3821747"/>
            <a:ext cx="34563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Equipe de Análise de dados:</a:t>
            </a:r>
          </a:p>
          <a:p>
            <a:pPr algn="just"/>
            <a:endParaRPr lang="pt-BR" sz="1100" dirty="0">
              <a:solidFill>
                <a:srgbClr val="44444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Engenheiros (Mecânico, Civil, Automação)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Estatísticos,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Economistas,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Químicos,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Especialistas em medição,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100" dirty="0">
              <a:solidFill>
                <a:srgbClr val="444444"/>
              </a:solidFill>
              <a:effectLst/>
              <a:latin typeface="Conv_HelveticaNeueLt"/>
              <a:ea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34DAB9F-ABD1-C7FB-272E-FCB658130B6D}"/>
              </a:ext>
            </a:extLst>
          </p:cNvPr>
          <p:cNvSpPr txBox="1"/>
          <p:nvPr/>
        </p:nvSpPr>
        <p:spPr>
          <a:xfrm>
            <a:off x="3505434" y="3808319"/>
            <a:ext cx="3277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Equipe de Apoio:</a:t>
            </a:r>
          </a:p>
          <a:p>
            <a:pPr algn="just"/>
            <a:endParaRPr lang="pt-BR" sz="1100" dirty="0">
              <a:solidFill>
                <a:srgbClr val="44444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Departamento de Macromedição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Departamento de Telemetria e Automação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Assistência de Controle e Regulação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100" dirty="0">
              <a:solidFill>
                <a:srgbClr val="444444"/>
              </a:solidFill>
              <a:effectLst/>
              <a:latin typeface="Conv_HelveticaNeueLt"/>
              <a:ea typeface="Calibri" panose="020F050202020403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CF5FFE3-62FB-CFF0-97DF-E1ADDD4AC4B4}"/>
              </a:ext>
            </a:extLst>
          </p:cNvPr>
          <p:cNvSpPr txBox="1"/>
          <p:nvPr/>
        </p:nvSpPr>
        <p:spPr>
          <a:xfrm>
            <a:off x="6588224" y="3855572"/>
            <a:ext cx="244827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Equipes Táticas:</a:t>
            </a:r>
          </a:p>
          <a:p>
            <a:pPr algn="just"/>
            <a:endParaRPr lang="pt-BR" sz="1100" dirty="0">
              <a:solidFill>
                <a:srgbClr val="44444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Segurança Patrimonial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Coleta e Análise de amostras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Equipes do CCO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rgbClr val="44444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Gerências da DSG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100" dirty="0">
              <a:solidFill>
                <a:srgbClr val="44444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100" dirty="0">
              <a:solidFill>
                <a:srgbClr val="444444"/>
              </a:solidFill>
              <a:effectLst/>
              <a:latin typeface="Conv_HelveticaNeue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61728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715C0-E606-7114-3FFE-C7CD91E72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5F5A947D-B2E9-3194-63E0-4D025EE87E44}"/>
              </a:ext>
            </a:extLst>
          </p:cNvPr>
          <p:cNvCxnSpPr/>
          <p:nvPr/>
        </p:nvCxnSpPr>
        <p:spPr>
          <a:xfrm>
            <a:off x="323528" y="0"/>
            <a:ext cx="0" cy="5143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D96A7E3-2FB5-261F-C658-23A147227CD6}"/>
              </a:ext>
            </a:extLst>
          </p:cNvPr>
          <p:cNvCxnSpPr>
            <a:cxnSpLocks/>
          </p:cNvCxnSpPr>
          <p:nvPr/>
        </p:nvCxnSpPr>
        <p:spPr>
          <a:xfrm flipH="1">
            <a:off x="1355" y="609505"/>
            <a:ext cx="91426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Google Shape;84;p2">
            <a:extLst>
              <a:ext uri="{FF2B5EF4-FFF2-40B4-BE49-F238E27FC236}">
                <a16:creationId xmlns:a16="http://schemas.microsoft.com/office/drawing/2014/main" id="{E206D4E5-7A89-70C4-3884-E9C37708EB2F}"/>
              </a:ext>
            </a:extLst>
          </p:cNvPr>
          <p:cNvSpPr txBox="1"/>
          <p:nvPr/>
        </p:nvSpPr>
        <p:spPr>
          <a:xfrm>
            <a:off x="-108520" y="110782"/>
            <a:ext cx="4080449" cy="5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43313" rIns="86625" bIns="43313" anchor="t" anchorCtr="0">
            <a:spAutoFit/>
          </a:bodyPr>
          <a:lstStyle/>
          <a:p>
            <a:pPr algn="ctr" defTabSz="914354">
              <a:defRPr/>
            </a:pPr>
            <a:r>
              <a:rPr lang="pt-BR" sz="2800" dirty="0">
                <a:solidFill>
                  <a:srgbClr val="595959"/>
                </a:solidFill>
                <a:latin typeface="+mj-lt"/>
                <a:cs typeface="Calibri" panose="020F0502020204030204" pitchFamily="34" charset="0"/>
                <a:sym typeface="Arial"/>
              </a:rPr>
              <a:t>MONITORAMENTO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58DA78-AF1C-AB8C-3999-5CBED3A24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38338"/>
            <a:ext cx="5444470" cy="24734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73E06C7-6541-4103-116A-9134722AA97E}"/>
              </a:ext>
            </a:extLst>
          </p:cNvPr>
          <p:cNvSpPr txBox="1"/>
          <p:nvPr/>
        </p:nvSpPr>
        <p:spPr>
          <a:xfrm>
            <a:off x="467601" y="3721020"/>
            <a:ext cx="86371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Equipe de monitoramento, responsável por realizar a verificação e controle dos parâmetros de grande escala, como vazão e qualidade da água. Isso envolve a coleta de dados em tempo real, análise de amostras e análise estatística dos dados para garantir o correto funcionamento do sistema. </a:t>
            </a:r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DD5C75F-8A0C-EDE7-C9FF-3B344D984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560" y="870702"/>
            <a:ext cx="2027511" cy="254111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8FBF390-DC25-4385-2F09-13B89F6EB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469" y="1487972"/>
            <a:ext cx="1161091" cy="192385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E3E0696-0DC5-9099-8C1C-BBE4F25222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096" y="941673"/>
            <a:ext cx="2303839" cy="17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8850"/>
      </p:ext>
    </p:extLst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939AEF5-680B-38D6-2644-1BBAE6A99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894DF9-B93F-FF40-2334-E6274B473963}"/>
              </a:ext>
            </a:extLst>
          </p:cNvPr>
          <p:cNvSpPr txBox="1">
            <a:spLocks/>
          </p:cNvSpPr>
          <p:nvPr/>
        </p:nvSpPr>
        <p:spPr>
          <a:xfrm>
            <a:off x="2754994" y="1275606"/>
            <a:ext cx="3634009" cy="6480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OBRIGADO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8FE594-B610-5153-80C0-962DC47CB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771550"/>
            <a:ext cx="1533656" cy="203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4228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5801</TotalTime>
  <Words>883</Words>
  <Application>Microsoft Office PowerPoint</Application>
  <PresentationFormat>Apresentação na tela (16:9)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Aharoni</vt:lpstr>
      <vt:lpstr>Aptos</vt:lpstr>
      <vt:lpstr>Arial</vt:lpstr>
      <vt:lpstr>Calibri</vt:lpstr>
      <vt:lpstr>Conv_HelveticaNeueLt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Mônica Reis Santos Marzano</dc:creator>
  <cp:lastModifiedBy>Luiz Claudio Drumond</cp:lastModifiedBy>
  <cp:revision>1052</cp:revision>
  <cp:lastPrinted>2020-03-10T18:05:26Z</cp:lastPrinted>
  <dcterms:modified xsi:type="dcterms:W3CDTF">2024-05-03T04:23:58Z</dcterms:modified>
</cp:coreProperties>
</file>