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4"/>
  </p:notesMasterIdLst>
  <p:handoutMasterIdLst>
    <p:handoutMasterId r:id="rId25"/>
  </p:handoutMasterIdLst>
  <p:sldIdLst>
    <p:sldId id="1063" r:id="rId2"/>
    <p:sldId id="402" r:id="rId3"/>
    <p:sldId id="1016" r:id="rId4"/>
    <p:sldId id="431" r:id="rId5"/>
    <p:sldId id="433" r:id="rId6"/>
    <p:sldId id="437" r:id="rId7"/>
    <p:sldId id="419" r:id="rId8"/>
    <p:sldId id="995" r:id="rId9"/>
    <p:sldId id="946" r:id="rId10"/>
    <p:sldId id="1031" r:id="rId11"/>
    <p:sldId id="1019" r:id="rId12"/>
    <p:sldId id="427" r:id="rId13"/>
    <p:sldId id="1020" r:id="rId14"/>
    <p:sldId id="424" r:id="rId15"/>
    <p:sldId id="991" r:id="rId16"/>
    <p:sldId id="1064" r:id="rId17"/>
    <p:sldId id="1067" r:id="rId18"/>
    <p:sldId id="1074" r:id="rId19"/>
    <p:sldId id="1070" r:id="rId20"/>
    <p:sldId id="1071" r:id="rId21"/>
    <p:sldId id="1072" r:id="rId22"/>
    <p:sldId id="441" r:id="rId23"/>
  </p:sldIdLst>
  <p:sldSz cx="9144000" cy="5143500" type="screen16x9"/>
  <p:notesSz cx="7104063" cy="10234613"/>
  <p:embeddedFontLst>
    <p:embeddedFont>
      <p:font typeface="Helvetica" panose="020B0604020202020204" pitchFamily="34" charset="0"/>
      <p:regular r:id="rId26"/>
      <p:bold r:id="rId27"/>
      <p:italic r:id="rId28"/>
      <p:boldItalic r:id="rId29"/>
    </p:embeddedFont>
    <p:embeddedFont>
      <p:font typeface="Microsoft YaHei" panose="020B0503020204020204" pitchFamily="34" charset="-122"/>
      <p:regular r:id="rId30"/>
      <p:bold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CC"/>
    <a:srgbClr val="062A53"/>
    <a:srgbClr val="14D6E4"/>
    <a:srgbClr val="2B456A"/>
    <a:srgbClr val="ADB4BE"/>
    <a:srgbClr val="A1A6BC"/>
    <a:srgbClr val="B9A173"/>
    <a:srgbClr val="595959"/>
    <a:srgbClr val="040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90054" autoAdjust="0"/>
  </p:normalViewPr>
  <p:slideViewPr>
    <p:cSldViewPr snapToGrid="0">
      <p:cViewPr varScale="1">
        <p:scale>
          <a:sx n="89" d="100"/>
          <a:sy n="89" d="100"/>
        </p:scale>
        <p:origin x="264" y="48"/>
      </p:cViewPr>
      <p:guideLst>
        <p:guide orient="horz" pos="1620"/>
        <p:guide pos="2880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-2676" y="-9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7D4158A-C9C4-46DD-9652-38774F510C51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E69A23E-6E6E-4892-9311-9F85F1005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480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32" tIns="99032" rIns="99032" bIns="99032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34983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Falar sobre produtividade da indústria ( onde a Digitrol pode ajudar ), ou formas de reduzir os custos na indústria ( como podemos ajudar a indústria 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Vídeo exemplo JUMO AQUIS </a:t>
            </a:r>
            <a:r>
              <a:rPr lang="pt-BR" dirty="0" err="1"/>
              <a:t>touch</a:t>
            </a:r>
            <a:r>
              <a:rPr lang="pt-BR" dirty="0"/>
              <a:t> linha </a:t>
            </a:r>
            <a:r>
              <a:rPr lang="pt-BR" dirty="0" err="1"/>
              <a:t>DigiLine</a:t>
            </a:r>
            <a:r>
              <a:rPr lang="pt-BR" dirty="0"/>
              <a:t>:    https://youtu.be/Oh-lG3SuG3Q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8782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Vídeo exemplo JUMO AQUIS </a:t>
            </a:r>
            <a:r>
              <a:rPr lang="pt-BR" dirty="0" err="1"/>
              <a:t>touch</a:t>
            </a:r>
            <a:r>
              <a:rPr lang="pt-BR" dirty="0"/>
              <a:t> linha </a:t>
            </a:r>
            <a:r>
              <a:rPr lang="pt-BR" dirty="0" err="1"/>
              <a:t>DigiLine</a:t>
            </a:r>
            <a:r>
              <a:rPr lang="pt-BR" dirty="0"/>
              <a:t>:    https://youtu.be/Oh-lG3SuG3Q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169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5593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D4FA82A1-3656-4F5F-8462-A11F417F41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5450" y="701675"/>
            <a:ext cx="6175375" cy="347345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DC5E671-9ABF-4B30-81AE-868DCC335B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666" y="4427539"/>
            <a:ext cx="5143774" cy="4137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714375"/>
            <a:endParaRPr lang="pt-BR" altLang="pt-B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20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6779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7961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 </a:t>
            </a:r>
            <a:r>
              <a:rPr lang="pt-BR" b="1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PROFINET</a:t>
            </a:r>
            <a:r>
              <a:rPr lang="pt-BR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é um </a:t>
            </a:r>
            <a:r>
              <a:rPr lang="pt-BR" b="1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protocolo</a:t>
            </a:r>
            <a:r>
              <a:rPr lang="pt-BR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de rede industrial baseado no padrão Ethernet, que usa as mesmas funcionalidades desta última, tais como TCP/IP, e adota os mesmos arranjos de cabeamento estruturado da TI e também suporta redes sem fio WiFi e Fibra Óptica.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703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Supervisory Control and Data Acquisition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4555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593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0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062A53"/>
              </a:buClr>
              <a:buSzPts val="1200"/>
              <a:buChar char="○"/>
              <a:defRPr sz="1200" b="1">
                <a:solidFill>
                  <a:srgbClr val="062A53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062A53"/>
              </a:buClr>
              <a:buSzPts val="1200"/>
              <a:buChar char="○"/>
              <a:defRPr sz="1200" b="1">
                <a:solidFill>
                  <a:srgbClr val="062A53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5033225" y="1944575"/>
            <a:ext cx="4477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60" name="Google Shape;60;p11"/>
          <p:cNvPicPr preferRelativeResize="0"/>
          <p:nvPr/>
        </p:nvPicPr>
        <p:blipFill rotWithShape="1">
          <a:blip r:embed="rId2">
            <a:alphaModFix/>
          </a:blip>
          <a:srcRect l="-1579" t="2140" r="1579" b="-2139"/>
          <a:stretch/>
        </p:blipFill>
        <p:spPr>
          <a:xfrm>
            <a:off x="-1952475" y="1070975"/>
            <a:ext cx="7086024" cy="39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 hasCustomPrompt="1"/>
          </p:nvPr>
        </p:nvSpPr>
        <p:spPr>
          <a:xfrm>
            <a:off x="604075" y="1029925"/>
            <a:ext cx="81519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12000"/>
              <a:buNone/>
              <a:defRPr sz="12000" b="1">
                <a:solidFill>
                  <a:srgbClr val="14D6E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algn="ctr"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rgbClr val="062A53"/>
              </a:buClr>
              <a:buSzPts val="1800"/>
              <a:buFont typeface="Open Sans"/>
              <a:buChar char="○"/>
              <a:defRPr>
                <a:solidFill>
                  <a:srgbClr val="062A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58DAAA7-25CA-48C0-8BC2-F6BC51D5EB6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21F6B-4B47-4990-AD05-FC93137B5B39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508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125" y="0"/>
            <a:ext cx="4236600" cy="5143500"/>
          </a:xfrm>
          <a:prstGeom prst="rect">
            <a:avLst/>
          </a:prstGeom>
          <a:solidFill>
            <a:srgbClr val="062A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100" y="-4425"/>
            <a:ext cx="4236600" cy="3132900"/>
          </a:xfrm>
          <a:prstGeom prst="rect">
            <a:avLst/>
          </a:prstGeom>
          <a:solidFill>
            <a:srgbClr val="14D6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88675" y="-51175"/>
            <a:ext cx="9609825" cy="5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/>
          <p:nvPr/>
        </p:nvSpPr>
        <p:spPr>
          <a:xfrm>
            <a:off x="3067700" y="1389000"/>
            <a:ext cx="2422200" cy="242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4333650" y="1015975"/>
            <a:ext cx="5620800" cy="835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6000"/>
              <a:buNone/>
              <a:defRPr sz="6000">
                <a:solidFill>
                  <a:srgbClr val="14D6E4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269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01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3000"/>
              <a:buFont typeface="Open Sans"/>
              <a:buNone/>
              <a:defRPr sz="3000" b="1">
                <a:solidFill>
                  <a:srgbClr val="14D6E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8213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2A53"/>
              </a:buClr>
              <a:buSzPts val="3000"/>
              <a:buFont typeface="Roboto"/>
              <a:buChar char="●"/>
              <a:defRPr sz="3000" b="1">
                <a:solidFill>
                  <a:srgbClr val="062A5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62A53"/>
              </a:buClr>
              <a:buSzPts val="1800"/>
              <a:buChar char="○"/>
              <a:defRPr sz="1800">
                <a:solidFill>
                  <a:srgbClr val="062A5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7" r:id="rId3"/>
    <p:sldLayoutId id="2147483658" r:id="rId4"/>
    <p:sldLayoutId id="2147483682" r:id="rId5"/>
    <p:sldLayoutId id="214748368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jpe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jpeg"/><Relationship Id="rId33" Type="http://schemas.openxmlformats.org/officeDocument/2006/relationships/image" Target="../media/image41.png"/><Relationship Id="rId2" Type="http://schemas.openxmlformats.org/officeDocument/2006/relationships/image" Target="../media/image3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jpe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g"/><Relationship Id="rId7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BDDA892-A038-47A9-8FD0-9CB3EB30A044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19CD164-689D-403F-B80A-BAA8BC0E9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10BE3B4-0799-4E90-BD57-FA6290F5CA86}"/>
              </a:ext>
            </a:extLst>
          </p:cNvPr>
          <p:cNvSpPr/>
          <p:nvPr/>
        </p:nvSpPr>
        <p:spPr>
          <a:xfrm>
            <a:off x="449698" y="1417879"/>
            <a:ext cx="8276541" cy="18249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Instrumentação Analítica</a:t>
            </a:r>
          </a:p>
          <a:p>
            <a:pPr algn="ctr">
              <a:lnSpc>
                <a:spcPct val="150000"/>
              </a:lnSpc>
            </a:pPr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Para Análise De Líquidos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AC829B0-4B50-5EF2-A156-452D55843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97" y="4234543"/>
            <a:ext cx="1680286" cy="588100"/>
          </a:xfrm>
          <a:prstGeom prst="rect">
            <a:avLst/>
          </a:prstGeom>
        </p:spPr>
      </p:pic>
      <p:pic>
        <p:nvPicPr>
          <p:cNvPr id="3" name="object 15">
            <a:extLst>
              <a:ext uri="{FF2B5EF4-FFF2-40B4-BE49-F238E27FC236}">
                <a16:creationId xmlns:a16="http://schemas.microsoft.com/office/drawing/2014/main" id="{2F1B7263-F2EF-C693-D1B6-3E64CE299E0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6844" y="4330543"/>
            <a:ext cx="1670303" cy="396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F2B6592-02E4-3DAB-648B-5EB2D6CCCAD8}"/>
              </a:ext>
            </a:extLst>
          </p:cNvPr>
          <p:cNvSpPr/>
          <p:nvPr/>
        </p:nvSpPr>
        <p:spPr>
          <a:xfrm>
            <a:off x="6175948" y="4234543"/>
            <a:ext cx="1866275" cy="7571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9952D47-0295-690F-37C9-5E4CE08ED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47" y="4269142"/>
            <a:ext cx="1866275" cy="75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52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49088" y="1506507"/>
            <a:ext cx="49759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Com 40 anos de história no Brasil, a Digitrol é reconhecida no ramo de instrumentação e automação, pela qualidade de seus produtos e serviços e por sua capacidade de adaptação às mudanças de mercado, atendendo com excelência a todos os clientes dos diversos setores da indústria.</a:t>
            </a:r>
          </a:p>
          <a:p>
            <a:pPr algn="ctr"/>
            <a:endParaRPr 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charset="0"/>
              <a:ea typeface="Open Sans" panose="020B0606030504020204" charset="0"/>
              <a:cs typeface="Open Sans" panose="020B0606030504020204" charset="0"/>
            </a:endParaRPr>
          </a:p>
          <a:p>
            <a:pPr algn="ctr"/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Fundada em 1984, representa empresas multinacionais, como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Siemens, Gai-Tronics, JUMO,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Supmea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,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Dynisco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,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Optek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,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ControlAir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,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SensoTech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 e </a:t>
            </a:r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Vaisala</a:t>
            </a: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, além de comercializar produtos de fabricação própria, como selos 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medidor ultrassônico </a:t>
            </a: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e elementos primários, entre outros.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" y="851889"/>
            <a:ext cx="5287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solidFill>
                  <a:srgbClr val="14D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Reinventando o futuro da indústria</a:t>
            </a:r>
          </a:p>
          <a:p>
            <a:pPr algn="ctr"/>
            <a:r>
              <a:rPr lang="pt-BR" sz="1800" b="1" dirty="0">
                <a:solidFill>
                  <a:srgbClr val="14D6E4"/>
                </a:solidFill>
              </a:rPr>
              <a:t>          </a:t>
            </a:r>
            <a:r>
              <a:rPr lang="pt-BR" sz="1800" b="1" dirty="0">
                <a:solidFill>
                  <a:schemeClr val="bg1"/>
                </a:solidFill>
              </a:rPr>
              <a:t>ajudando o cliente a produzir melhor !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16" y="-8231"/>
            <a:ext cx="3856383" cy="515173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669" y="4499172"/>
            <a:ext cx="1424816" cy="449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Sobre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a JUMO</a:t>
            </a:r>
          </a:p>
          <a:p>
            <a:r>
              <a:rPr lang="en-US" sz="2800" dirty="0">
                <a:solidFill>
                  <a:srgbClr val="14D6E4"/>
                </a:solidFill>
                <a:latin typeface="Helvetica" pitchFamily="-1" charset="0"/>
              </a:rPr>
              <a:t>		 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6AF939A-3431-47E9-AC44-1FB8DD885BCE}"/>
              </a:ext>
            </a:extLst>
          </p:cNvPr>
          <p:cNvSpPr txBox="1"/>
          <p:nvPr/>
        </p:nvSpPr>
        <p:spPr>
          <a:xfrm>
            <a:off x="99295" y="1092387"/>
            <a:ext cx="5973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/>
                </a:solidFill>
              </a:rPr>
              <a:t>A JUMO é um fornecedor líder global de componentes e sistemas para soluções individuais de sensores e automação. </a:t>
            </a: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r>
              <a:rPr lang="pt-BR" sz="1600" dirty="0">
                <a:solidFill>
                  <a:schemeClr val="tx1"/>
                </a:solidFill>
              </a:rPr>
              <a:t>A empresa foi fundada em 1948, e tem sua sede principal na cidade de </a:t>
            </a:r>
            <a:r>
              <a:rPr lang="pt-BR" sz="1600" dirty="0" err="1">
                <a:solidFill>
                  <a:schemeClr val="tx1"/>
                </a:solidFill>
              </a:rPr>
              <a:t>Fulda</a:t>
            </a:r>
            <a:r>
              <a:rPr lang="pt-BR" sz="1600" dirty="0">
                <a:solidFill>
                  <a:schemeClr val="tx1"/>
                </a:solidFill>
              </a:rPr>
              <a:t> na Alemanha.</a:t>
            </a:r>
          </a:p>
          <a:p>
            <a:pPr lvl="1" algn="just"/>
            <a:r>
              <a:rPr lang="pt-BR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AE19F42-37B5-4773-A823-532879B9D934}"/>
              </a:ext>
            </a:extLst>
          </p:cNvPr>
          <p:cNvSpPr txBox="1"/>
          <p:nvPr/>
        </p:nvSpPr>
        <p:spPr>
          <a:xfrm>
            <a:off x="3938949" y="513252"/>
            <a:ext cx="4448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Soluções de Sensores e Automação Industrial.</a:t>
            </a:r>
          </a:p>
          <a:p>
            <a:endParaRPr lang="pt-BR" sz="1600" dirty="0">
              <a:solidFill>
                <a:schemeClr val="bg1"/>
              </a:solidFill>
            </a:endParaRPr>
          </a:p>
        </p:txBody>
      </p:sp>
      <p:pic>
        <p:nvPicPr>
          <p:cNvPr id="26" name="Grafik 12" descr="JUMO-Werk-III_Vogelperspektive_frei.png">
            <a:extLst>
              <a:ext uri="{FF2B5EF4-FFF2-40B4-BE49-F238E27FC236}">
                <a16:creationId xmlns:a16="http://schemas.microsoft.com/office/drawing/2014/main" id="{6C62CE05-890B-438E-BF0B-8278A1522DE3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30174" y="2101450"/>
            <a:ext cx="4708512" cy="2216859"/>
          </a:xfrm>
          <a:prstGeom prst="rect">
            <a:avLst/>
          </a:prstGeom>
        </p:spPr>
      </p:pic>
      <p:pic>
        <p:nvPicPr>
          <p:cNvPr id="1028" name="Picture 4" descr="Imagem relacionada">
            <a:extLst>
              <a:ext uri="{FF2B5EF4-FFF2-40B4-BE49-F238E27FC236}">
                <a16:creationId xmlns:a16="http://schemas.microsoft.com/office/drawing/2014/main" id="{0D90C817-5289-4B58-B36B-D2B4B1952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38" y="1242472"/>
            <a:ext cx="4822792" cy="45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C88F054-ADFB-4DC5-977C-15FF7893B995}"/>
              </a:ext>
            </a:extLst>
          </p:cNvPr>
          <p:cNvSpPr txBox="1"/>
          <p:nvPr/>
        </p:nvSpPr>
        <p:spPr>
          <a:xfrm>
            <a:off x="3719862" y="3831348"/>
            <a:ext cx="23727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b="1" dirty="0">
                <a:solidFill>
                  <a:srgbClr val="002060"/>
                </a:solidFill>
              </a:rPr>
              <a:t>A Digitrol é representante</a:t>
            </a:r>
          </a:p>
          <a:p>
            <a:pPr algn="just"/>
            <a:r>
              <a:rPr lang="pt-BR" b="1" dirty="0">
                <a:solidFill>
                  <a:srgbClr val="002060"/>
                </a:solidFill>
              </a:rPr>
              <a:t>exclusiva dos produtos</a:t>
            </a:r>
          </a:p>
          <a:p>
            <a:pPr algn="just"/>
            <a:r>
              <a:rPr lang="pt-BR" b="1" dirty="0">
                <a:solidFill>
                  <a:srgbClr val="002060"/>
                </a:solidFill>
              </a:rPr>
              <a:t>JUMO no Brasil. 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9AA5A4ED-5505-4C1B-928D-1AD6C8AEC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807" y="4103763"/>
            <a:ext cx="328429" cy="181955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CAE2473-3722-415C-92AF-44DCA45012E8}"/>
              </a:ext>
            </a:extLst>
          </p:cNvPr>
          <p:cNvSpPr txBox="1"/>
          <p:nvPr/>
        </p:nvSpPr>
        <p:spPr>
          <a:xfrm>
            <a:off x="7972560" y="4062981"/>
            <a:ext cx="724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Digitrol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CBAA987-0479-4B5B-A9E3-18DF876AAC6C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6092627" y="4194741"/>
            <a:ext cx="169218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68AD73C-EC3A-40D8-AAB3-F42C76006EF4}"/>
              </a:ext>
            </a:extLst>
          </p:cNvPr>
          <p:cNvSpPr/>
          <p:nvPr/>
        </p:nvSpPr>
        <p:spPr>
          <a:xfrm>
            <a:off x="3719862" y="3831348"/>
            <a:ext cx="2352692" cy="7386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BD38A44-A5D8-4E9C-88EB-CCD889617C8A}"/>
              </a:ext>
            </a:extLst>
          </p:cNvPr>
          <p:cNvSpPr txBox="1"/>
          <p:nvPr/>
        </p:nvSpPr>
        <p:spPr>
          <a:xfrm>
            <a:off x="1460752" y="4121808"/>
            <a:ext cx="20922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>
                <a:solidFill>
                  <a:schemeClr val="tx1"/>
                </a:solidFill>
              </a:rPr>
              <a:t>2.428 Colaboradores</a:t>
            </a:r>
          </a:p>
          <a:p>
            <a:r>
              <a:rPr lang="pt-BR" sz="1200" b="1" dirty="0">
                <a:solidFill>
                  <a:schemeClr val="tx1"/>
                </a:solidFill>
              </a:rPr>
              <a:t>(~900 em diversos países)</a:t>
            </a:r>
          </a:p>
          <a:p>
            <a:r>
              <a:rPr lang="pt-BR" sz="1200" b="1" dirty="0">
                <a:solidFill>
                  <a:schemeClr val="tx1"/>
                </a:solidFill>
              </a:rPr>
              <a:t>60 Países</a:t>
            </a:r>
          </a:p>
          <a:p>
            <a:r>
              <a:rPr lang="pt-BR" sz="1200" b="1" dirty="0">
                <a:solidFill>
                  <a:schemeClr val="tx1"/>
                </a:solidFill>
              </a:rPr>
              <a:t>25 Subsidiárias</a:t>
            </a:r>
          </a:p>
        </p:txBody>
      </p:sp>
    </p:spTree>
    <p:extLst>
      <p:ext uri="{BB962C8B-B14F-4D97-AF65-F5344CB8AC3E}">
        <p14:creationId xmlns:p14="http://schemas.microsoft.com/office/powerpoint/2010/main" val="296928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Sobre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a JUMO</a:t>
            </a:r>
          </a:p>
          <a:p>
            <a:r>
              <a:rPr lang="en-US" sz="2800" dirty="0">
                <a:solidFill>
                  <a:srgbClr val="14D6E4"/>
                </a:solidFill>
                <a:latin typeface="Helvetica" pitchFamily="-1" charset="0"/>
              </a:rPr>
              <a:t>		 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AE19F42-37B5-4773-A823-532879B9D934}"/>
              </a:ext>
            </a:extLst>
          </p:cNvPr>
          <p:cNvSpPr txBox="1"/>
          <p:nvPr/>
        </p:nvSpPr>
        <p:spPr>
          <a:xfrm>
            <a:off x="3938949" y="513252"/>
            <a:ext cx="4448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Soluções de Sensores e Automação Industrial.</a:t>
            </a:r>
          </a:p>
          <a:p>
            <a:endParaRPr lang="pt-BR" sz="1600" dirty="0">
              <a:solidFill>
                <a:schemeClr val="bg1"/>
              </a:solidFill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45AAC02-404A-471D-BE49-C09DAC0E9F97}"/>
              </a:ext>
            </a:extLst>
          </p:cNvPr>
          <p:cNvGrpSpPr/>
          <p:nvPr/>
        </p:nvGrpSpPr>
        <p:grpSpPr>
          <a:xfrm>
            <a:off x="485530" y="1494692"/>
            <a:ext cx="7904163" cy="3521075"/>
            <a:chOff x="368300" y="1447800"/>
            <a:chExt cx="7904163" cy="3521075"/>
          </a:xfrm>
        </p:grpSpPr>
        <p:sp>
          <p:nvSpPr>
            <p:cNvPr id="12" name="Rechteck 70">
              <a:extLst>
                <a:ext uri="{FF2B5EF4-FFF2-40B4-BE49-F238E27FC236}">
                  <a16:creationId xmlns:a16="http://schemas.microsoft.com/office/drawing/2014/main" id="{B79A0933-5446-4E96-8242-9D0494D14400}"/>
                </a:ext>
              </a:extLst>
            </p:cNvPr>
            <p:cNvSpPr/>
            <p:nvPr/>
          </p:nvSpPr>
          <p:spPr bwMode="auto">
            <a:xfrm>
              <a:off x="1550988" y="1447800"/>
              <a:ext cx="6721475" cy="35210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D9E8F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hteck 55">
              <a:extLst>
                <a:ext uri="{FF2B5EF4-FFF2-40B4-BE49-F238E27FC236}">
                  <a16:creationId xmlns:a16="http://schemas.microsoft.com/office/drawing/2014/main" id="{59B3F09C-5C32-41A5-A819-E039D3D9DAD2}"/>
                </a:ext>
              </a:extLst>
            </p:cNvPr>
            <p:cNvSpPr/>
            <p:nvPr/>
          </p:nvSpPr>
          <p:spPr bwMode="auto">
            <a:xfrm>
              <a:off x="1598692" y="2381250"/>
              <a:ext cx="6637732" cy="2551113"/>
            </a:xfrm>
            <a:prstGeom prst="rect">
              <a:avLst/>
            </a:prstGeom>
            <a:gradFill>
              <a:gsLst>
                <a:gs pos="0">
                  <a:srgbClr val="D9E8F3"/>
                </a:gs>
                <a:gs pos="100000">
                  <a:srgbClr val="275F9D">
                    <a:alpha val="72000"/>
                  </a:srgbClr>
                </a:gs>
                <a:gs pos="100000">
                  <a:srgbClr val="275F9D">
                    <a:alpha val="51000"/>
                  </a:srgbClr>
                </a:gs>
              </a:gsLst>
              <a:lin ang="5400000" scaled="0"/>
            </a:gra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4" name="Grafik 27" descr="Fotolia_15964945_L.png">
              <a:extLst>
                <a:ext uri="{FF2B5EF4-FFF2-40B4-BE49-F238E27FC236}">
                  <a16:creationId xmlns:a16="http://schemas.microsoft.com/office/drawing/2014/main" id="{CE9B88A9-A7E0-4E27-B6BE-B12B2B721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368300" y="1874662"/>
              <a:ext cx="2006318" cy="3020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 Box 5">
              <a:extLst>
                <a:ext uri="{FF2B5EF4-FFF2-40B4-BE49-F238E27FC236}">
                  <a16:creationId xmlns:a16="http://schemas.microsoft.com/office/drawing/2014/main" id="{0B53FC32-A1C4-4377-A1B0-1AA8702F5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1150" y="2082800"/>
              <a:ext cx="1063625" cy="149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Temperatura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74D2A4BB-8F7B-433A-BDD1-00ED5EF409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5900" y="2074863"/>
              <a:ext cx="1041400" cy="315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85000"/>
                </a:lnSpc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Análise</a:t>
              </a:r>
              <a:r>
                <a:rPr lang="en-US" sz="1050" b="1" dirty="0">
                  <a:solidFill>
                    <a:srgbClr val="004489"/>
                  </a:solidFill>
                </a:rPr>
                <a:t> de </a:t>
              </a:r>
              <a:r>
                <a:rPr lang="en-US" sz="1050" b="1" dirty="0" err="1">
                  <a:solidFill>
                    <a:srgbClr val="004489"/>
                  </a:solidFill>
                </a:rPr>
                <a:t>Liquídos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BFD7B9B9-72E2-4EC3-9320-AB73EAA5E8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9850" y="2074863"/>
              <a:ext cx="992188" cy="14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Pressão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sp>
          <p:nvSpPr>
            <p:cNvPr id="19" name="Text Box 10">
              <a:extLst>
                <a:ext uri="{FF2B5EF4-FFF2-40B4-BE49-F238E27FC236}">
                  <a16:creationId xmlns:a16="http://schemas.microsoft.com/office/drawing/2014/main" id="{7DFAD702-02D5-49CC-94F1-55E8BB858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0150" y="2074863"/>
              <a:ext cx="990600" cy="15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Nível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A0CD7E4A-2E27-4E13-9D34-033001339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7588" y="2074863"/>
              <a:ext cx="1038225" cy="173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Vazão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sp>
          <p:nvSpPr>
            <p:cNvPr id="21" name="Text Box 14">
              <a:extLst>
                <a:ext uri="{FF2B5EF4-FFF2-40B4-BE49-F238E27FC236}">
                  <a16:creationId xmlns:a16="http://schemas.microsoft.com/office/drawing/2014/main" id="{C9236638-DA35-4D4A-9DBC-E9207BB32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413" y="2074863"/>
              <a:ext cx="984250" cy="166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50" b="1" dirty="0" err="1">
                  <a:solidFill>
                    <a:srgbClr val="004489"/>
                  </a:solidFill>
                </a:rPr>
                <a:t>Humidade</a:t>
              </a:r>
              <a:endParaRPr lang="en-US" sz="1050" b="1" dirty="0">
                <a:solidFill>
                  <a:srgbClr val="004489"/>
                </a:solidFill>
              </a:endParaRPr>
            </a:p>
          </p:txBody>
        </p:sp>
        <p:grpSp>
          <p:nvGrpSpPr>
            <p:cNvPr id="22" name="Gruppieren 49">
              <a:extLst>
                <a:ext uri="{FF2B5EF4-FFF2-40B4-BE49-F238E27FC236}">
                  <a16:creationId xmlns:a16="http://schemas.microsoft.com/office/drawing/2014/main" id="{256DA2D6-150D-4EDC-9749-E7F1DBF7CD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6550" y="2503488"/>
              <a:ext cx="1001713" cy="2357437"/>
              <a:chOff x="1632025" y="2934971"/>
              <a:chExt cx="1000895" cy="2357820"/>
            </a:xfrm>
          </p:grpSpPr>
          <p:pic>
            <p:nvPicPr>
              <p:cNvPr id="27" name="Grafik 79" descr="PR-90040.png">
                <a:extLst>
                  <a:ext uri="{FF2B5EF4-FFF2-40B4-BE49-F238E27FC236}">
                    <a16:creationId xmlns:a16="http://schemas.microsoft.com/office/drawing/2014/main" id="{2F164EFE-A2E0-4B47-82F9-63C559FFE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/>
              <a:srcRect r="-8729"/>
              <a:stretch>
                <a:fillRect/>
              </a:stretch>
            </p:blipFill>
            <p:spPr>
              <a:xfrm>
                <a:off x="1632025" y="3190600"/>
                <a:ext cx="225241" cy="269919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8" name="Grafik 80" descr="608225_Zeigerthermometer_frontal.png">
                <a:extLst>
                  <a:ext uri="{FF2B5EF4-FFF2-40B4-BE49-F238E27FC236}">
                    <a16:creationId xmlns:a16="http://schemas.microsoft.com/office/drawing/2014/main" id="{33E538BE-CC8F-4F45-BC2E-CE37C8D64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1862025" y="3115975"/>
                <a:ext cx="318826" cy="649392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9" name="Grafik 81" descr="einschraub-thermO_14_ju2196.png">
                <a:extLst>
                  <a:ext uri="{FF2B5EF4-FFF2-40B4-BE49-F238E27FC236}">
                    <a16:creationId xmlns:a16="http://schemas.microsoft.com/office/drawing/2014/main" id="{87E7319D-F409-450B-84D7-7E6021563D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/>
              <a:stretch>
                <a:fillRect/>
              </a:stretch>
            </p:blipFill>
            <p:spPr>
              <a:xfrm>
                <a:off x="2191955" y="2934971"/>
                <a:ext cx="345792" cy="852625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0" name="Grafik 82" descr="902105_HKL.png">
                <a:extLst>
                  <a:ext uri="{FF2B5EF4-FFF2-40B4-BE49-F238E27FC236}">
                    <a16:creationId xmlns:a16="http://schemas.microsoft.com/office/drawing/2014/main" id="{D78014FE-7904-4279-8B30-215556E00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/>
              <a:stretch>
                <a:fillRect/>
              </a:stretch>
            </p:blipFill>
            <p:spPr>
              <a:xfrm>
                <a:off x="2526644" y="3044526"/>
                <a:ext cx="106276" cy="731957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1" name="Grafik 83" descr="906121_Sensor_Bauform-PCA_E_.png">
                <a:extLst>
                  <a:ext uri="{FF2B5EF4-FFF2-40B4-BE49-F238E27FC236}">
                    <a16:creationId xmlns:a16="http://schemas.microsoft.com/office/drawing/2014/main" id="{5533E621-4B0A-4C1C-B8A9-7764F7B1D7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/>
              <a:stretch>
                <a:fillRect/>
              </a:stretch>
            </p:blipFill>
            <p:spPr>
              <a:xfrm>
                <a:off x="2069817" y="4363953"/>
                <a:ext cx="179242" cy="928838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</p:grpSp>
        <p:cxnSp>
          <p:nvCxnSpPr>
            <p:cNvPr id="32" name="Gerade Verbindung 84">
              <a:extLst>
                <a:ext uri="{FF2B5EF4-FFF2-40B4-BE49-F238E27FC236}">
                  <a16:creationId xmlns:a16="http://schemas.microsoft.com/office/drawing/2014/main" id="{7B6054DD-4B52-48F4-8B79-1B7422340F64}"/>
                </a:ext>
              </a:extLst>
            </p:cNvPr>
            <p:cNvCxnSpPr/>
            <p:nvPr/>
          </p:nvCxnSpPr>
          <p:spPr bwMode="auto">
            <a:xfrm>
              <a:off x="2700338" y="2384425"/>
              <a:ext cx="0" cy="25669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3" name="Gruppieren 48">
              <a:extLst>
                <a:ext uri="{FF2B5EF4-FFF2-40B4-BE49-F238E27FC236}">
                  <a16:creationId xmlns:a16="http://schemas.microsoft.com/office/drawing/2014/main" id="{03E45EA2-7BB3-4618-8765-8C304AF5EBC1}"/>
                </a:ext>
              </a:extLst>
            </p:cNvPr>
            <p:cNvGrpSpPr/>
            <p:nvPr/>
          </p:nvGrpSpPr>
          <p:grpSpPr bwMode="auto">
            <a:xfrm>
              <a:off x="2727170" y="2421131"/>
              <a:ext cx="1097535" cy="2471918"/>
              <a:chOff x="-4044638" y="2619848"/>
              <a:chExt cx="1097535" cy="2471918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34" name="Grafik 86" descr="digiLine_Sensoren_alle_M12_Stecker.png">
                <a:extLst>
                  <a:ext uri="{FF2B5EF4-FFF2-40B4-BE49-F238E27FC236}">
                    <a16:creationId xmlns:a16="http://schemas.microsoft.com/office/drawing/2014/main" id="{6D681D25-9A05-4003-B2CB-4FFFFA445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>
              <a:xfrm>
                <a:off x="-3651666" y="2619848"/>
                <a:ext cx="455242" cy="1013107"/>
              </a:xfrm>
              <a:prstGeom prst="rect">
                <a:avLst/>
              </a:prstGeom>
            </p:spPr>
          </p:pic>
          <p:pic>
            <p:nvPicPr>
              <p:cNvPr id="35" name="Grafik 87" descr="202581_AQUIS-touch-S_frontal.png">
                <a:extLst>
                  <a:ext uri="{FF2B5EF4-FFF2-40B4-BE49-F238E27FC236}">
                    <a16:creationId xmlns:a16="http://schemas.microsoft.com/office/drawing/2014/main" id="{59F9CEDC-90C5-4062-B083-4A13948C5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/>
              <a:stretch>
                <a:fillRect/>
              </a:stretch>
            </p:blipFill>
            <p:spPr>
              <a:xfrm>
                <a:off x="-4044638" y="4050366"/>
                <a:ext cx="1097535" cy="1041400"/>
              </a:xfrm>
              <a:prstGeom prst="rect">
                <a:avLst/>
              </a:prstGeom>
            </p:spPr>
          </p:pic>
        </p:grpSp>
        <p:grpSp>
          <p:nvGrpSpPr>
            <p:cNvPr id="36" name="Gruppieren 54">
              <a:extLst>
                <a:ext uri="{FF2B5EF4-FFF2-40B4-BE49-F238E27FC236}">
                  <a16:creationId xmlns:a16="http://schemas.microsoft.com/office/drawing/2014/main" id="{F76B0FDE-5EB1-4737-9858-93B4117B9C32}"/>
                </a:ext>
              </a:extLst>
            </p:cNvPr>
            <p:cNvGrpSpPr/>
            <p:nvPr/>
          </p:nvGrpSpPr>
          <p:grpSpPr bwMode="auto">
            <a:xfrm>
              <a:off x="4015210" y="2651011"/>
              <a:ext cx="816170" cy="2156904"/>
              <a:chOff x="-2343361" y="3261652"/>
              <a:chExt cx="816170" cy="215690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37" name="Grafik 89" descr="404410_Druckmesszelle_relativ_persp.png">
                <a:extLst>
                  <a:ext uri="{FF2B5EF4-FFF2-40B4-BE49-F238E27FC236}">
                    <a16:creationId xmlns:a16="http://schemas.microsoft.com/office/drawing/2014/main" id="{DF0AC745-86B9-46AB-BAC5-572DA05C3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/>
              <a:stretch>
                <a:fillRect/>
              </a:stretch>
            </p:blipFill>
            <p:spPr>
              <a:xfrm>
                <a:off x="-2343361" y="3687490"/>
                <a:ext cx="160774" cy="193133"/>
              </a:xfrm>
              <a:prstGeom prst="rect">
                <a:avLst/>
              </a:prstGeom>
            </p:spPr>
          </p:pic>
          <p:pic>
            <p:nvPicPr>
              <p:cNvPr id="38" name="Grafik 90" descr="401002_Midas_C08.png">
                <a:extLst>
                  <a:ext uri="{FF2B5EF4-FFF2-40B4-BE49-F238E27FC236}">
                    <a16:creationId xmlns:a16="http://schemas.microsoft.com/office/drawing/2014/main" id="{C8EA0E1F-32FE-458A-8E21-0E4B5D449E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screen"/>
              <a:srcRect/>
              <a:stretch>
                <a:fillRect/>
              </a:stretch>
            </p:blipFill>
            <p:spPr>
              <a:xfrm>
                <a:off x="-2071306" y="3416593"/>
                <a:ext cx="190377" cy="476973"/>
              </a:xfrm>
              <a:prstGeom prst="rect">
                <a:avLst/>
              </a:prstGeom>
            </p:spPr>
          </p:pic>
          <p:pic>
            <p:nvPicPr>
              <p:cNvPr id="39" name="Grafik 91" descr="405052_504_DELOS-SI_Edelstahl.png">
                <a:extLst>
                  <a:ext uri="{FF2B5EF4-FFF2-40B4-BE49-F238E27FC236}">
                    <a16:creationId xmlns:a16="http://schemas.microsoft.com/office/drawing/2014/main" id="{CC643941-9EF0-480D-BB10-1415B60B4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screen"/>
              <a:stretch>
                <a:fillRect/>
              </a:stretch>
            </p:blipFill>
            <p:spPr>
              <a:xfrm>
                <a:off x="-1819758" y="3261652"/>
                <a:ext cx="292567" cy="645467"/>
              </a:xfrm>
              <a:prstGeom prst="rect">
                <a:avLst/>
              </a:prstGeom>
            </p:spPr>
          </p:pic>
          <p:pic>
            <p:nvPicPr>
              <p:cNvPr id="40" name="Grafik 92" descr="403025_dtrans-p20_front_neu.png">
                <a:extLst>
                  <a:ext uri="{FF2B5EF4-FFF2-40B4-BE49-F238E27FC236}">
                    <a16:creationId xmlns:a16="http://schemas.microsoft.com/office/drawing/2014/main" id="{A65DF929-C378-40AC-8810-E100D7F85E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screen"/>
              <a:stretch>
                <a:fillRect/>
              </a:stretch>
            </p:blipFill>
            <p:spPr>
              <a:xfrm>
                <a:off x="-2230747" y="4376982"/>
                <a:ext cx="572767" cy="1041574"/>
              </a:xfrm>
              <a:prstGeom prst="rect">
                <a:avLst/>
              </a:prstGeom>
            </p:spPr>
          </p:pic>
        </p:grpSp>
        <p:grpSp>
          <p:nvGrpSpPr>
            <p:cNvPr id="41" name="Gruppieren 61">
              <a:extLst>
                <a:ext uri="{FF2B5EF4-FFF2-40B4-BE49-F238E27FC236}">
                  <a16:creationId xmlns:a16="http://schemas.microsoft.com/office/drawing/2014/main" id="{4212FAEA-A440-4BB8-B31C-796E3FD81C8B}"/>
                </a:ext>
              </a:extLst>
            </p:cNvPr>
            <p:cNvGrpSpPr/>
            <p:nvPr/>
          </p:nvGrpSpPr>
          <p:grpSpPr bwMode="auto">
            <a:xfrm>
              <a:off x="4989507" y="2607485"/>
              <a:ext cx="1057239" cy="2193115"/>
              <a:chOff x="-1338268" y="3217085"/>
              <a:chExt cx="1057239" cy="21931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42" name="Grafik 94" descr="40.4391_Pegelmesssonde_pers.png">
                <a:extLst>
                  <a:ext uri="{FF2B5EF4-FFF2-40B4-BE49-F238E27FC236}">
                    <a16:creationId xmlns:a16="http://schemas.microsoft.com/office/drawing/2014/main" id="{B6EC6490-EFA4-490E-B7BC-F3624B713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screen"/>
              <a:srcRect/>
              <a:stretch>
                <a:fillRect/>
              </a:stretch>
            </p:blipFill>
            <p:spPr>
              <a:xfrm>
                <a:off x="-1338268" y="3217085"/>
                <a:ext cx="428625" cy="780203"/>
              </a:xfrm>
              <a:prstGeom prst="rect">
                <a:avLst/>
              </a:prstGeom>
            </p:spPr>
          </p:pic>
          <p:pic>
            <p:nvPicPr>
              <p:cNvPr id="43" name="Grafik 95" descr="40.png">
                <a:extLst>
                  <a:ext uri="{FF2B5EF4-FFF2-40B4-BE49-F238E27FC236}">
                    <a16:creationId xmlns:a16="http://schemas.microsoft.com/office/drawing/2014/main" id="{4942B4B3-5E6C-49C2-956E-56AED9E45D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screen"/>
              <a:srcRect/>
              <a:stretch>
                <a:fillRect/>
              </a:stretch>
            </p:blipFill>
            <p:spPr>
              <a:xfrm>
                <a:off x="-1033786" y="4243388"/>
                <a:ext cx="517046" cy="1166812"/>
              </a:xfrm>
              <a:prstGeom prst="rect">
                <a:avLst/>
              </a:prstGeom>
            </p:spPr>
          </p:pic>
          <p:pic>
            <p:nvPicPr>
              <p:cNvPr id="44" name="Grafik 96" descr="p20_A_frontal.png">
                <a:extLst>
                  <a:ext uri="{FF2B5EF4-FFF2-40B4-BE49-F238E27FC236}">
                    <a16:creationId xmlns:a16="http://schemas.microsoft.com/office/drawing/2014/main" id="{EF765211-7AE8-4A3A-A577-82E41D5B2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screen"/>
              <a:stretch>
                <a:fillRect/>
              </a:stretch>
            </p:blipFill>
            <p:spPr>
              <a:xfrm>
                <a:off x="-705887" y="3269473"/>
                <a:ext cx="424858" cy="637288"/>
              </a:xfrm>
              <a:prstGeom prst="rect">
                <a:avLst/>
              </a:prstGeom>
            </p:spPr>
          </p:pic>
          <p:pic>
            <p:nvPicPr>
              <p:cNvPr id="45" name="Grafik 97" descr="PL10_Schwimmer3.png">
                <a:extLst>
                  <a:ext uri="{FF2B5EF4-FFF2-40B4-BE49-F238E27FC236}">
                    <a16:creationId xmlns:a16="http://schemas.microsoft.com/office/drawing/2014/main" id="{4946147F-9ECF-4C51-9522-CC3BBFE49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screen"/>
              <a:stretch>
                <a:fillRect/>
              </a:stretch>
            </p:blipFill>
            <p:spPr>
              <a:xfrm>
                <a:off x="-923926" y="3633276"/>
                <a:ext cx="254737" cy="299660"/>
              </a:xfrm>
              <a:prstGeom prst="rect">
                <a:avLst/>
              </a:prstGeom>
            </p:spPr>
          </p:pic>
        </p:grpSp>
        <p:cxnSp>
          <p:nvCxnSpPr>
            <p:cNvPr id="46" name="Gerade Verbindung 98">
              <a:extLst>
                <a:ext uri="{FF2B5EF4-FFF2-40B4-BE49-F238E27FC236}">
                  <a16:creationId xmlns:a16="http://schemas.microsoft.com/office/drawing/2014/main" id="{7AB5ECDC-D494-409E-9EA9-368A8A769A11}"/>
                </a:ext>
              </a:extLst>
            </p:cNvPr>
            <p:cNvCxnSpPr/>
            <p:nvPr/>
          </p:nvCxnSpPr>
          <p:spPr bwMode="auto">
            <a:xfrm>
              <a:off x="3887788" y="2384425"/>
              <a:ext cx="0" cy="25669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7" name="Gerade Verbindung 99">
              <a:extLst>
                <a:ext uri="{FF2B5EF4-FFF2-40B4-BE49-F238E27FC236}">
                  <a16:creationId xmlns:a16="http://schemas.microsoft.com/office/drawing/2014/main" id="{A961050E-90B2-4CDB-8442-108D4E5FF15F}"/>
                </a:ext>
              </a:extLst>
            </p:cNvPr>
            <p:cNvCxnSpPr/>
            <p:nvPr/>
          </p:nvCxnSpPr>
          <p:spPr bwMode="auto">
            <a:xfrm>
              <a:off x="4949825" y="2384425"/>
              <a:ext cx="0" cy="25669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Gerade Verbindung 100">
              <a:extLst>
                <a:ext uri="{FF2B5EF4-FFF2-40B4-BE49-F238E27FC236}">
                  <a16:creationId xmlns:a16="http://schemas.microsoft.com/office/drawing/2014/main" id="{61BB5CD2-BE43-4E2C-8E3E-63981DA287E4}"/>
                </a:ext>
              </a:extLst>
            </p:cNvPr>
            <p:cNvCxnSpPr/>
            <p:nvPr/>
          </p:nvCxnSpPr>
          <p:spPr bwMode="auto">
            <a:xfrm>
              <a:off x="6096000" y="2384425"/>
              <a:ext cx="0" cy="25669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" name="Gerade Verbindung 101">
              <a:extLst>
                <a:ext uri="{FF2B5EF4-FFF2-40B4-BE49-F238E27FC236}">
                  <a16:creationId xmlns:a16="http://schemas.microsoft.com/office/drawing/2014/main" id="{3DF3287A-89CD-4A9A-966F-AB8B57B77360}"/>
                </a:ext>
              </a:extLst>
            </p:cNvPr>
            <p:cNvCxnSpPr/>
            <p:nvPr/>
          </p:nvCxnSpPr>
          <p:spPr bwMode="auto">
            <a:xfrm>
              <a:off x="7218363" y="2384425"/>
              <a:ext cx="0" cy="25669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pic>
          <p:nvPicPr>
            <p:cNvPr id="50" name="Grafik 102" descr="403022_dTRANSpH02_l_min.png">
              <a:extLst>
                <a:ext uri="{FF2B5EF4-FFF2-40B4-BE49-F238E27FC236}">
                  <a16:creationId xmlns:a16="http://schemas.microsoft.com/office/drawing/2014/main" id="{827AD9F7-2C87-40F8-B2B0-4362A8B66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/>
            <a:stretch>
              <a:fillRect/>
            </a:stretch>
          </p:blipFill>
          <p:spPr bwMode="auto">
            <a:xfrm>
              <a:off x="6327775" y="3581400"/>
              <a:ext cx="749300" cy="125412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" name="Grafik 103" descr="JUMO_flowTRANS_MAG_CD-Browser_DE_freistehend.png">
              <a:extLst>
                <a:ext uri="{FF2B5EF4-FFF2-40B4-BE49-F238E27FC236}">
                  <a16:creationId xmlns:a16="http://schemas.microsoft.com/office/drawing/2014/main" id="{27C27823-5D04-49B9-970F-0E3FBE156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/>
            <a:stretch>
              <a:fillRect/>
            </a:stretch>
          </p:blipFill>
          <p:spPr bwMode="auto">
            <a:xfrm>
              <a:off x="6523038" y="2359025"/>
              <a:ext cx="625475" cy="100647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2" name="Gruppieren 67">
              <a:extLst>
                <a:ext uri="{FF2B5EF4-FFF2-40B4-BE49-F238E27FC236}">
                  <a16:creationId xmlns:a16="http://schemas.microsoft.com/office/drawing/2014/main" id="{6B617BBF-C12C-4155-9092-AB34A27653D3}"/>
                </a:ext>
              </a:extLst>
            </p:cNvPr>
            <p:cNvGrpSpPr/>
            <p:nvPr/>
          </p:nvGrpSpPr>
          <p:grpSpPr bwMode="auto">
            <a:xfrm>
              <a:off x="7259725" y="2424097"/>
              <a:ext cx="953102" cy="2488057"/>
              <a:chOff x="7285125" y="2867981"/>
              <a:chExt cx="953102" cy="248805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53" name="Grafik 105" descr="907027_Hygrothermgeber_frontalProzentRH.png">
                <a:extLst>
                  <a:ext uri="{FF2B5EF4-FFF2-40B4-BE49-F238E27FC236}">
                    <a16:creationId xmlns:a16="http://schemas.microsoft.com/office/drawing/2014/main" id="{BBF28B69-C175-4560-A476-EB67075EF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screen"/>
              <a:stretch>
                <a:fillRect/>
              </a:stretch>
            </p:blipFill>
            <p:spPr>
              <a:xfrm>
                <a:off x="7655502" y="3203896"/>
                <a:ext cx="558889" cy="681484"/>
              </a:xfrm>
              <a:prstGeom prst="rect">
                <a:avLst/>
              </a:prstGeom>
            </p:spPr>
          </p:pic>
          <p:pic>
            <p:nvPicPr>
              <p:cNvPr id="54" name="Grafik 106" descr="907032_Thermogeber_Kanal_seite.png">
                <a:extLst>
                  <a:ext uri="{FF2B5EF4-FFF2-40B4-BE49-F238E27FC236}">
                    <a16:creationId xmlns:a16="http://schemas.microsoft.com/office/drawing/2014/main" id="{B5F958DA-5F3A-4061-A58C-82363247A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screen"/>
              <a:stretch>
                <a:fillRect/>
              </a:stretch>
            </p:blipFill>
            <p:spPr>
              <a:xfrm flipH="1">
                <a:off x="7285125" y="2867981"/>
                <a:ext cx="521780" cy="948235"/>
              </a:xfrm>
              <a:prstGeom prst="rect">
                <a:avLst/>
              </a:prstGeom>
            </p:spPr>
          </p:pic>
          <p:pic>
            <p:nvPicPr>
              <p:cNvPr id="55" name="Grafik 107" descr="WTrans-E01_frontal-beleuchtete_Anzeige.png">
                <a:extLst>
                  <a:ext uri="{FF2B5EF4-FFF2-40B4-BE49-F238E27FC236}">
                    <a16:creationId xmlns:a16="http://schemas.microsoft.com/office/drawing/2014/main" id="{35F23F3E-4ABF-44EB-8694-035623D83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screen"/>
              <a:stretch>
                <a:fillRect/>
              </a:stretch>
            </p:blipFill>
            <p:spPr>
              <a:xfrm>
                <a:off x="7323339" y="3983707"/>
                <a:ext cx="914888" cy="1372331"/>
              </a:xfrm>
              <a:prstGeom prst="rect">
                <a:avLst/>
              </a:prstGeom>
            </p:spPr>
          </p:pic>
        </p:grpSp>
        <p:pic>
          <p:nvPicPr>
            <p:cNvPr id="56" name="Picture 41" descr="C:\Users\hoffmannc\Desktop\PINOS_frontal_seitlich.jpg">
              <a:extLst>
                <a:ext uri="{FF2B5EF4-FFF2-40B4-BE49-F238E27FC236}">
                  <a16:creationId xmlns:a16="http://schemas.microsoft.com/office/drawing/2014/main" id="{A64B9967-1512-4D80-AEF5-BAB01D263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19825" y="2606675"/>
              <a:ext cx="265113" cy="63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44" descr="C:\Users\hoffmannc\Desktop\tecLine LF-4P Elektrode_persp.jpg">
              <a:extLst>
                <a:ext uri="{FF2B5EF4-FFF2-40B4-BE49-F238E27FC236}">
                  <a16:creationId xmlns:a16="http://schemas.microsoft.com/office/drawing/2014/main" id="{8DD9CD67-333B-45F0-95CC-7F7435BD69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43300" y="2640013"/>
              <a:ext cx="246063" cy="679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45" descr="C:\Users\hoffmannc\Desktop\PR 90040.1_Dichtkonus1.jpg">
              <a:extLst>
                <a:ext uri="{FF2B5EF4-FFF2-40B4-BE49-F238E27FC236}">
                  <a16:creationId xmlns:a16="http://schemas.microsoft.com/office/drawing/2014/main" id="{DB2F3FB8-66F5-4743-B9FC-2BB3900AE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screen">
              <a:clrChange>
                <a:clrFrom>
                  <a:srgbClr val="FFFEFC"/>
                </a:clrFrom>
                <a:clrTo>
                  <a:srgbClr val="FFFEFC">
                    <a:alpha val="0"/>
                  </a:srgbClr>
                </a:clrTo>
              </a:clrChange>
            </a:blip>
            <a:srcRect r="-11514"/>
            <a:stretch>
              <a:fillRect/>
            </a:stretch>
          </p:blipFill>
          <p:spPr bwMode="auto">
            <a:xfrm>
              <a:off x="1601788" y="3013075"/>
              <a:ext cx="212725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Grafik 66" descr="20_tecLine_Ci_einzeln.tif">
              <a:extLst>
                <a:ext uri="{FF2B5EF4-FFF2-40B4-BE49-F238E27FC236}">
                  <a16:creationId xmlns:a16="http://schemas.microsoft.com/office/drawing/2014/main" id="{51A8C303-09D4-4763-B3D9-776E82A1EBD0}"/>
                </a:ext>
              </a:extLst>
            </p:cNvPr>
            <p:cNvPicPr>
              <a:picLocks/>
            </p:cNvPicPr>
            <p:nvPr/>
          </p:nvPicPr>
          <p:blipFill>
            <a:blip r:embed="rId27" cstate="screen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17800" y="2801938"/>
              <a:ext cx="381000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Grafik 17" descr="Druck_RGB.png">
              <a:extLst>
                <a:ext uri="{FF2B5EF4-FFF2-40B4-BE49-F238E27FC236}">
                  <a16:creationId xmlns:a16="http://schemas.microsoft.com/office/drawing/2014/main" id="{3E669946-37FF-4415-93BC-833A357BB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screen"/>
            <a:srcRect/>
            <a:stretch>
              <a:fillRect/>
            </a:stretch>
          </p:blipFill>
          <p:spPr bwMode="auto">
            <a:xfrm>
              <a:off x="4171950" y="1531938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Grafik 18" descr="Durchfluss_RGB.png">
              <a:extLst>
                <a:ext uri="{FF2B5EF4-FFF2-40B4-BE49-F238E27FC236}">
                  <a16:creationId xmlns:a16="http://schemas.microsoft.com/office/drawing/2014/main" id="{E4BBFA26-63C9-4189-B7D6-04B80410C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screen"/>
            <a:srcRect/>
            <a:stretch>
              <a:fillRect/>
            </a:stretch>
          </p:blipFill>
          <p:spPr bwMode="auto">
            <a:xfrm>
              <a:off x="6354763" y="1530350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Grafik 19" descr="Feuchte_RGB.png">
              <a:extLst>
                <a:ext uri="{FF2B5EF4-FFF2-40B4-BE49-F238E27FC236}">
                  <a16:creationId xmlns:a16="http://schemas.microsoft.com/office/drawing/2014/main" id="{52787B83-7A9B-46B9-8D67-A20652C28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/>
            <a:srcRect/>
            <a:stretch>
              <a:fillRect/>
            </a:stretch>
          </p:blipFill>
          <p:spPr bwMode="auto">
            <a:xfrm>
              <a:off x="7459663" y="1528763"/>
              <a:ext cx="571500" cy="573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Grafik 20" descr="Fluessigkeitsanalyse_RGB.png">
              <a:extLst>
                <a:ext uri="{FF2B5EF4-FFF2-40B4-BE49-F238E27FC236}">
                  <a16:creationId xmlns:a16="http://schemas.microsoft.com/office/drawing/2014/main" id="{01AB54F8-0B3B-448F-ACBA-D30AE495F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screen"/>
            <a:srcRect/>
            <a:stretch>
              <a:fillRect/>
            </a:stretch>
          </p:blipFill>
          <p:spPr bwMode="auto">
            <a:xfrm>
              <a:off x="2974975" y="1520825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Grafik 22" descr="Temperatur_RGB.png">
              <a:extLst>
                <a:ext uri="{FF2B5EF4-FFF2-40B4-BE49-F238E27FC236}">
                  <a16:creationId xmlns:a16="http://schemas.microsoft.com/office/drawing/2014/main" id="{37825887-BC72-4D79-8C09-47012BB3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screen"/>
            <a:srcRect/>
            <a:stretch>
              <a:fillRect/>
            </a:stretch>
          </p:blipFill>
          <p:spPr bwMode="auto">
            <a:xfrm>
              <a:off x="1854200" y="1522413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Grafik 23" descr="Fuellstand_RGB.png">
              <a:extLst>
                <a:ext uri="{FF2B5EF4-FFF2-40B4-BE49-F238E27FC236}">
                  <a16:creationId xmlns:a16="http://schemas.microsoft.com/office/drawing/2014/main" id="{DCC9C678-90E6-45C3-B384-0D569FFCE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screen"/>
            <a:srcRect/>
            <a:stretch>
              <a:fillRect/>
            </a:stretch>
          </p:blipFill>
          <p:spPr bwMode="auto">
            <a:xfrm>
              <a:off x="5176838" y="1530350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6" name="Titel 29">
            <a:extLst>
              <a:ext uri="{FF2B5EF4-FFF2-40B4-BE49-F238E27FC236}">
                <a16:creationId xmlns:a16="http://schemas.microsoft.com/office/drawing/2014/main" id="{FBD2E754-566E-430D-AFA9-BB045FA44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29" y="942303"/>
            <a:ext cx="8480425" cy="374650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srgbClr val="002060"/>
                </a:solidFill>
              </a:rPr>
              <a:t>Nossas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Soluções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Sensores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B02E19C-CDFB-7216-775D-413623A42A3C}"/>
              </a:ext>
            </a:extLst>
          </p:cNvPr>
          <p:cNvSpPr/>
          <p:nvPr/>
        </p:nvSpPr>
        <p:spPr>
          <a:xfrm>
            <a:off x="2762005" y="1535443"/>
            <a:ext cx="1250951" cy="34480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42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Linha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JUMO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Analítica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  <a:p>
            <a:r>
              <a:rPr lang="en-US" sz="2800" dirty="0">
                <a:solidFill>
                  <a:srgbClr val="14D6E4"/>
                </a:solidFill>
                <a:latin typeface="Helvetica" pitchFamily="-1" charset="0"/>
              </a:rPr>
              <a:t>		 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C8609810-0470-4673-9633-64CBD571C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69544" y="1192482"/>
            <a:ext cx="4574456" cy="3702050"/>
          </a:xfrm>
        </p:spPr>
        <p:txBody>
          <a:bodyPr lIns="90000" tIns="46800" rIns="90000" bIns="46800"/>
          <a:lstStyle/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pH e ORP </a:t>
            </a:r>
          </a:p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Condutividade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(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métodos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condutivo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e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indutivo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Oxigênio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Dissolvido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(OD)</a:t>
            </a:r>
          </a:p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Turbidez</a:t>
            </a:r>
            <a:endParaRPr lang="en-US" altLang="pt-BR" sz="1800" dirty="0">
              <a:solidFill>
                <a:schemeClr val="tx1"/>
              </a:solidFill>
              <a:latin typeface="+mn-lt"/>
            </a:endParaRPr>
          </a:p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Cloro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Flúor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Cor,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Amônia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Dióxido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de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Cloro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Ozônio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Ácido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Peracético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Peróxido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de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Hidrogênio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, Bromo</a:t>
            </a:r>
          </a:p>
          <a:p>
            <a:pPr marL="341313" indent="-341313" defTabSz="449263" eaLnBrk="1" hangingPunct="1">
              <a:spcAft>
                <a:spcPts val="275"/>
              </a:spcAft>
              <a:buClr>
                <a:srgbClr val="000071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Sondas</a:t>
            </a:r>
            <a:r>
              <a:rPr lang="en-US" altLang="pt-BR" sz="1800" dirty="0">
                <a:solidFill>
                  <a:schemeClr val="tx1"/>
                </a:solidFill>
                <a:latin typeface="+mn-lt"/>
              </a:rPr>
              <a:t> e </a:t>
            </a:r>
            <a:r>
              <a:rPr lang="en-US" altLang="pt-BR" sz="1800" dirty="0" err="1">
                <a:solidFill>
                  <a:schemeClr val="tx1"/>
                </a:solidFill>
                <a:latin typeface="+mn-lt"/>
              </a:rPr>
              <a:t>Acessórios</a:t>
            </a:r>
            <a:endParaRPr lang="en-US" altLang="pt-BR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75116E-6E96-689D-4C64-9419E9FB1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" y="1097305"/>
            <a:ext cx="4914917" cy="390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7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Linha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JUMO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digiLine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25" name="Grafik 7" descr="JUMO_digiLine_Pressebild_180x130mm1.tif">
            <a:extLst>
              <a:ext uri="{FF2B5EF4-FFF2-40B4-BE49-F238E27FC236}">
                <a16:creationId xmlns:a16="http://schemas.microsoft.com/office/drawing/2014/main" id="{04AFA8D5-7048-4195-8B40-7B5929655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3" y="1636165"/>
            <a:ext cx="5870575" cy="424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116F06CF-FDDA-4414-B9B1-16715A37E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1262063"/>
            <a:ext cx="183356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6B60285-9F50-6E28-0CB3-2739C832EFDD}"/>
              </a:ext>
            </a:extLst>
          </p:cNvPr>
          <p:cNvSpPr/>
          <p:nvPr/>
        </p:nvSpPr>
        <p:spPr>
          <a:xfrm>
            <a:off x="6433073" y="2764715"/>
            <a:ext cx="2495774" cy="14630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</a:rPr>
              <a:t>Em sintonia com a Industria 4.0</a:t>
            </a:r>
          </a:p>
        </p:txBody>
      </p:sp>
    </p:spTree>
    <p:extLst>
      <p:ext uri="{BB962C8B-B14F-4D97-AF65-F5344CB8AC3E}">
        <p14:creationId xmlns:p14="http://schemas.microsoft.com/office/powerpoint/2010/main" val="162115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Conceito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JUMO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digiLine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1106814A-D132-4E5F-8B29-7025C8264811}"/>
              </a:ext>
            </a:extLst>
          </p:cNvPr>
          <p:cNvGrpSpPr/>
          <p:nvPr/>
        </p:nvGrpSpPr>
        <p:grpSpPr>
          <a:xfrm>
            <a:off x="180053" y="1135755"/>
            <a:ext cx="8581848" cy="3890515"/>
            <a:chOff x="65857" y="752881"/>
            <a:chExt cx="8935268" cy="4133849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03A0743B-8772-4093-8524-3DF679C010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42301" y="873745"/>
              <a:ext cx="1534524" cy="9475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  <p:grpSp>
          <p:nvGrpSpPr>
            <p:cNvPr id="21" name="Gruppieren 14">
              <a:extLst>
                <a:ext uri="{FF2B5EF4-FFF2-40B4-BE49-F238E27FC236}">
                  <a16:creationId xmlns:a16="http://schemas.microsoft.com/office/drawing/2014/main" id="{0178B4F0-C6B8-4129-ABF6-FD950F0B80F5}"/>
                </a:ext>
              </a:extLst>
            </p:cNvPr>
            <p:cNvGrpSpPr/>
            <p:nvPr/>
          </p:nvGrpSpPr>
          <p:grpSpPr>
            <a:xfrm>
              <a:off x="542925" y="2124075"/>
              <a:ext cx="1257300" cy="2162175"/>
              <a:chOff x="714375" y="2181224"/>
              <a:chExt cx="1409700" cy="2571751"/>
            </a:xfrm>
          </p:grpSpPr>
          <p:sp>
            <p:nvSpPr>
              <p:cNvPr id="48" name="Rechteck 5">
                <a:extLst>
                  <a:ext uri="{FF2B5EF4-FFF2-40B4-BE49-F238E27FC236}">
                    <a16:creationId xmlns:a16="http://schemas.microsoft.com/office/drawing/2014/main" id="{C81B9C11-52A9-4FD6-BB52-D1FA5A907E12}"/>
                  </a:ext>
                </a:extLst>
              </p:cNvPr>
              <p:cNvSpPr/>
              <p:nvPr/>
            </p:nvSpPr>
            <p:spPr>
              <a:xfrm>
                <a:off x="714375" y="2181224"/>
                <a:ext cx="1409700" cy="2571751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49" name="Grafik 6" descr="201085_Kompensationsthermometer_digiLineaufsatz_Anschluss.png">
                <a:extLst>
                  <a:ext uri="{FF2B5EF4-FFF2-40B4-BE49-F238E27FC236}">
                    <a16:creationId xmlns:a16="http://schemas.microsoft.com/office/drawing/2014/main" id="{07326D46-0DE7-4D50-9BF6-0E55EC759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562665" y="2219325"/>
                <a:ext cx="468329" cy="2528278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pic>
          <p:pic>
            <p:nvPicPr>
              <p:cNvPr id="50" name="Grafik 7" descr="201026_digiLine_Elektrodenaufsatz_Umformer.png">
                <a:extLst>
                  <a:ext uri="{FF2B5EF4-FFF2-40B4-BE49-F238E27FC236}">
                    <a16:creationId xmlns:a16="http://schemas.microsoft.com/office/drawing/2014/main" id="{3C4A0C4E-BA29-4747-87B2-9629F82E4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211001" y="2258104"/>
                <a:ext cx="345278" cy="2484103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pic>
          <p:pic>
            <p:nvPicPr>
              <p:cNvPr id="51" name="Grafik 8" descr="201021_digiLine_Elektrodenaufsatz_Umformer.png">
                <a:extLst>
                  <a:ext uri="{FF2B5EF4-FFF2-40B4-BE49-F238E27FC236}">
                    <a16:creationId xmlns:a16="http://schemas.microsoft.com/office/drawing/2014/main" id="{2300C69B-084B-4E11-9F20-8DD09ED5A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69111" y="2275218"/>
                <a:ext cx="334743" cy="2455294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pic>
        </p:grpSp>
        <p:pic>
          <p:nvPicPr>
            <p:cNvPr id="46" name="Grafik 10" descr="2025_8081_AQUIS touch S_P_frontal.png">
              <a:extLst>
                <a:ext uri="{FF2B5EF4-FFF2-40B4-BE49-F238E27FC236}">
                  <a16:creationId xmlns:a16="http://schemas.microsoft.com/office/drawing/2014/main" id="{FB502A29-ACC6-43F4-AC0E-BC5F45870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94686" y="2097432"/>
              <a:ext cx="1475691" cy="1265930"/>
            </a:xfrm>
            <a:prstGeom prst="rect">
              <a:avLst/>
            </a:prstGeom>
          </p:spPr>
        </p:pic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ADD6C28F-9F4E-4269-974B-FA53CE5C1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968540" y="2090956"/>
              <a:ext cx="2651585" cy="206194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36" name="Textfeld 17">
              <a:extLst>
                <a:ext uri="{FF2B5EF4-FFF2-40B4-BE49-F238E27FC236}">
                  <a16:creationId xmlns:a16="http://schemas.microsoft.com/office/drawing/2014/main" id="{8511F466-0F57-4945-8B84-B377A4D24CAD}"/>
                </a:ext>
              </a:extLst>
            </p:cNvPr>
            <p:cNvSpPr txBox="1"/>
            <p:nvPr/>
          </p:nvSpPr>
          <p:spPr>
            <a:xfrm>
              <a:off x="5886451" y="4181475"/>
              <a:ext cx="3114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JUMO </a:t>
              </a:r>
              <a:r>
                <a:rPr lang="de-DE" sz="1400" b="1" dirty="0"/>
                <a:t>D</a:t>
              </a:r>
              <a:r>
                <a:rPr lang="de-DE" sz="1400" dirty="0"/>
                <a:t>igital </a:t>
              </a:r>
              <a:r>
                <a:rPr lang="de-DE" sz="1400" b="1" dirty="0"/>
                <a:t>S</a:t>
              </a:r>
              <a:r>
                <a:rPr lang="de-DE" sz="1400" dirty="0"/>
                <a:t>ensor </a:t>
              </a:r>
              <a:r>
                <a:rPr lang="de-DE" sz="1400" b="1" dirty="0"/>
                <a:t>M</a:t>
              </a:r>
              <a:r>
                <a:rPr lang="de-DE" sz="1400" dirty="0"/>
                <a:t>anagement (DSM)</a:t>
              </a:r>
            </a:p>
          </p:txBody>
        </p:sp>
        <p:sp>
          <p:nvSpPr>
            <p:cNvPr id="37" name="Text Box 3">
              <a:extLst>
                <a:ext uri="{FF2B5EF4-FFF2-40B4-BE49-F238E27FC236}">
                  <a16:creationId xmlns:a16="http://schemas.microsoft.com/office/drawing/2014/main" id="{768670CE-3075-4908-803C-75AE35EC22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57" y="4320109"/>
              <a:ext cx="1915560" cy="3330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marL="339725" indent="-339725" algn="ctr" defTabSz="449263">
                <a:spcBef>
                  <a:spcPts val="0"/>
                </a:spcBef>
                <a:buClr>
                  <a:srgbClr val="004489"/>
                </a:buClr>
                <a:buSzPct val="100000"/>
                <a:tabLst>
                  <a:tab pos="339725" algn="l"/>
                  <a:tab pos="444500" algn="l"/>
                  <a:tab pos="893763" algn="l"/>
                  <a:tab pos="1343025" algn="l"/>
                  <a:tab pos="1792288" algn="l"/>
                  <a:tab pos="2241550" algn="l"/>
                  <a:tab pos="2690813" algn="l"/>
                  <a:tab pos="3140075" algn="l"/>
                  <a:tab pos="3589338" algn="l"/>
                  <a:tab pos="4038600" algn="l"/>
                  <a:tab pos="4487863" algn="l"/>
                  <a:tab pos="4937125" algn="l"/>
                  <a:tab pos="5386388" algn="l"/>
                  <a:tab pos="5835650" algn="l"/>
                  <a:tab pos="6284913" algn="l"/>
                  <a:tab pos="6734175" algn="l"/>
                  <a:tab pos="7183438" algn="l"/>
                  <a:tab pos="7632700" algn="l"/>
                  <a:tab pos="8081963" algn="l"/>
                  <a:tab pos="8531225" algn="l"/>
                  <a:tab pos="8980488" algn="l"/>
                </a:tabLst>
              </a:pPr>
              <a:r>
                <a:rPr lang="de-DE" sz="1400" dirty="0">
                  <a:solidFill>
                    <a:srgbClr val="000000"/>
                  </a:solidFill>
                </a:rPr>
                <a:t>     Sensores Inteligentes</a:t>
              </a:r>
            </a:p>
          </p:txBody>
        </p:sp>
        <p:sp>
          <p:nvSpPr>
            <p:cNvPr id="38" name="Text Box 3">
              <a:extLst>
                <a:ext uri="{FF2B5EF4-FFF2-40B4-BE49-F238E27FC236}">
                  <a16:creationId xmlns:a16="http://schemas.microsoft.com/office/drawing/2014/main" id="{8FE9740F-DA18-4BFB-9C14-D058216CE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6524" y="3604247"/>
              <a:ext cx="2990851" cy="4343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marL="339725" indent="-339725" defTabSz="449263">
                <a:spcBef>
                  <a:spcPts val="0"/>
                </a:spcBef>
                <a:buClr>
                  <a:srgbClr val="004489"/>
                </a:buClr>
                <a:buSzPct val="100000"/>
                <a:tabLst>
                  <a:tab pos="339725" algn="l"/>
                  <a:tab pos="444500" algn="l"/>
                  <a:tab pos="893763" algn="l"/>
                  <a:tab pos="1343025" algn="l"/>
                  <a:tab pos="1792288" algn="l"/>
                  <a:tab pos="2241550" algn="l"/>
                  <a:tab pos="2690813" algn="l"/>
                  <a:tab pos="3140075" algn="l"/>
                  <a:tab pos="3589338" algn="l"/>
                  <a:tab pos="4038600" algn="l"/>
                  <a:tab pos="4487863" algn="l"/>
                  <a:tab pos="4937125" algn="l"/>
                  <a:tab pos="5386388" algn="l"/>
                  <a:tab pos="5835650" algn="l"/>
                  <a:tab pos="6284913" algn="l"/>
                  <a:tab pos="6734175" algn="l"/>
                  <a:tab pos="7183438" algn="l"/>
                  <a:tab pos="7632700" algn="l"/>
                  <a:tab pos="8081963" algn="l"/>
                  <a:tab pos="8531225" algn="l"/>
                  <a:tab pos="8980488" algn="l"/>
                </a:tabLst>
              </a:pPr>
              <a:r>
                <a:rPr lang="de-DE" sz="1400" dirty="0">
                  <a:solidFill>
                    <a:srgbClr val="000000"/>
                  </a:solidFill>
                </a:rPr>
                <a:t>JUMO AQUIS touch S/P </a:t>
              </a:r>
            </a:p>
          </p:txBody>
        </p:sp>
        <p:sp>
          <p:nvSpPr>
            <p:cNvPr id="39" name="Textfeld 23">
              <a:extLst>
                <a:ext uri="{FF2B5EF4-FFF2-40B4-BE49-F238E27FC236}">
                  <a16:creationId xmlns:a16="http://schemas.microsoft.com/office/drawing/2014/main" id="{54FD4EA8-74B0-4BC0-8D66-2B79BCE6E2A6}"/>
                </a:ext>
              </a:extLst>
            </p:cNvPr>
            <p:cNvSpPr txBox="1"/>
            <p:nvPr/>
          </p:nvSpPr>
          <p:spPr>
            <a:xfrm>
              <a:off x="1971675" y="2533650"/>
              <a:ext cx="342900" cy="621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b="1" dirty="0"/>
                <a:t>+</a:t>
              </a:r>
            </a:p>
          </p:txBody>
        </p:sp>
        <p:sp>
          <p:nvSpPr>
            <p:cNvPr id="40" name="Textfeld 24">
              <a:extLst>
                <a:ext uri="{FF2B5EF4-FFF2-40B4-BE49-F238E27FC236}">
                  <a16:creationId xmlns:a16="http://schemas.microsoft.com/office/drawing/2014/main" id="{1CDA759F-C4BB-4710-AA1A-79D9302B3FFB}"/>
                </a:ext>
              </a:extLst>
            </p:cNvPr>
            <p:cNvSpPr txBox="1"/>
            <p:nvPr/>
          </p:nvSpPr>
          <p:spPr>
            <a:xfrm>
              <a:off x="5494594" y="2533650"/>
              <a:ext cx="342900" cy="621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b="1" dirty="0"/>
                <a:t>+</a:t>
              </a:r>
            </a:p>
          </p:txBody>
        </p:sp>
        <p:grpSp>
          <p:nvGrpSpPr>
            <p:cNvPr id="41" name="Gruppieren 39">
              <a:extLst>
                <a:ext uri="{FF2B5EF4-FFF2-40B4-BE49-F238E27FC236}">
                  <a16:creationId xmlns:a16="http://schemas.microsoft.com/office/drawing/2014/main" id="{60846E16-6BA5-4588-8DEC-AB93725A5779}"/>
                </a:ext>
              </a:extLst>
            </p:cNvPr>
            <p:cNvGrpSpPr/>
            <p:nvPr/>
          </p:nvGrpSpPr>
          <p:grpSpPr>
            <a:xfrm>
              <a:off x="1138239" y="1847848"/>
              <a:ext cx="6205536" cy="257177"/>
              <a:chOff x="1138239" y="1685923"/>
              <a:chExt cx="6205536" cy="257177"/>
            </a:xfrm>
          </p:grpSpPr>
          <p:sp>
            <p:nvSpPr>
              <p:cNvPr id="43" name="Geschweifte Klammer rechts 32">
                <a:extLst>
                  <a:ext uri="{FF2B5EF4-FFF2-40B4-BE49-F238E27FC236}">
                    <a16:creationId xmlns:a16="http://schemas.microsoft.com/office/drawing/2014/main" id="{2211FC3E-ED73-4FAB-9EA0-5233A2DC45A4}"/>
                  </a:ext>
                </a:extLst>
              </p:cNvPr>
              <p:cNvSpPr/>
              <p:nvPr/>
            </p:nvSpPr>
            <p:spPr>
              <a:xfrm rot="16200000">
                <a:off x="4114800" y="-1290638"/>
                <a:ext cx="252413" cy="6205536"/>
              </a:xfrm>
              <a:prstGeom prst="rightBrace">
                <a:avLst/>
              </a:prstGeom>
              <a:noFill/>
              <a:ln w="28575">
                <a:solidFill>
                  <a:srgbClr val="00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solidFill>
                    <a:srgbClr val="003399"/>
                  </a:solidFill>
                </a:endParaRPr>
              </a:p>
            </p:txBody>
          </p:sp>
          <p:cxnSp>
            <p:nvCxnSpPr>
              <p:cNvPr id="44" name="Gerade Verbindung 34">
                <a:extLst>
                  <a:ext uri="{FF2B5EF4-FFF2-40B4-BE49-F238E27FC236}">
                    <a16:creationId xmlns:a16="http://schemas.microsoft.com/office/drawing/2014/main" id="{4456B50B-A790-4D15-BEA0-09626EDBBA0E}"/>
                  </a:ext>
                </a:extLst>
              </p:cNvPr>
              <p:cNvCxnSpPr/>
              <p:nvPr/>
            </p:nvCxnSpPr>
            <p:spPr>
              <a:xfrm rot="5400000">
                <a:off x="4148137" y="1852610"/>
                <a:ext cx="180978" cy="2"/>
              </a:xfrm>
              <a:prstGeom prst="line">
                <a:avLst/>
              </a:prstGeom>
              <a:ln w="25400">
                <a:solidFill>
                  <a:srgbClr val="00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Rechteck 25">
              <a:extLst>
                <a:ext uri="{FF2B5EF4-FFF2-40B4-BE49-F238E27FC236}">
                  <a16:creationId xmlns:a16="http://schemas.microsoft.com/office/drawing/2014/main" id="{F8AF6189-5BDD-4E8F-BD62-B07FC3837980}"/>
                </a:ext>
              </a:extLst>
            </p:cNvPr>
            <p:cNvSpPr/>
            <p:nvPr/>
          </p:nvSpPr>
          <p:spPr>
            <a:xfrm>
              <a:off x="276225" y="752881"/>
              <a:ext cx="8677275" cy="41338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56301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6F862E-5209-4EE9-A571-00D41B1753AD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</a:t>
            </a:r>
          </a:p>
          <a:p>
            <a:r>
              <a:rPr kumimoji="0" lang="en-US" altLang="pt-B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itchFamily="-1" charset="0"/>
              </a:rPr>
              <a:t>                              </a:t>
            </a:r>
            <a:r>
              <a:rPr kumimoji="0" lang="pt-PT" altLang="pt-B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Econômico e Ecologicamente correto</a:t>
            </a:r>
          </a:p>
          <a:p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4BD8B1-EC6A-47DB-9D8D-3AFFF4B32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3CCC2FC-F457-4EDA-A608-50281F27A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76" y="1116464"/>
            <a:ext cx="5138149" cy="42912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96925" lvl="1" indent="-339725" algn="just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de-DE" sz="1600" b="1" dirty="0">
                <a:solidFill>
                  <a:srgbClr val="002060"/>
                </a:solidFill>
                <a:latin typeface="+mn-lt"/>
              </a:rPr>
              <a:t>Eletrônica separada</a:t>
            </a:r>
          </a:p>
          <a:p>
            <a:pPr marL="796925" lvl="1" indent="-339725" algn="just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sz="1600" b="1" dirty="0">
              <a:solidFill>
                <a:srgbClr val="002060"/>
              </a:solidFill>
              <a:latin typeface="+mn-lt"/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  <a:latin typeface="+mn-lt"/>
              </a:rPr>
              <a:t>Os sensores de pH e REDOX para análise de líquidos têm uma vida útil limitada, portanto, devem ser substituídos após algum tempo.</a:t>
            </a:r>
          </a:p>
          <a:p>
            <a:pPr algn="just"/>
            <a:endParaRPr lang="pt-BR" sz="1600" dirty="0">
              <a:solidFill>
                <a:srgbClr val="002060"/>
              </a:solidFill>
              <a:latin typeface="+mn-lt"/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  <a:latin typeface="+mn-lt"/>
              </a:rPr>
              <a:t>O que acontece se a eletrônica e o sensor forem construídos juntos?</a:t>
            </a:r>
          </a:p>
          <a:p>
            <a:pPr algn="just"/>
            <a:endParaRPr lang="pt-BR" sz="1600" dirty="0">
              <a:solidFill>
                <a:srgbClr val="002060"/>
              </a:solidFill>
              <a:latin typeface="+mn-lt"/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  <a:latin typeface="+mn-lt"/>
              </a:rPr>
              <a:t>Resp. </a:t>
            </a:r>
            <a:r>
              <a:rPr lang="pt-PT" sz="1600" dirty="0">
                <a:solidFill>
                  <a:srgbClr val="002060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pt-PT" sz="1600" dirty="0">
                <a:solidFill>
                  <a:srgbClr val="002060"/>
                </a:solidFill>
                <a:latin typeface="+mn-lt"/>
              </a:rPr>
              <a:t>Nesse caso será necessário descartar todo o conjunto (sensor + eletrônica ).</a:t>
            </a:r>
            <a:endParaRPr lang="pt-BR" sz="1600" dirty="0">
              <a:solidFill>
                <a:srgbClr val="002060"/>
              </a:solidFill>
              <a:latin typeface="+mn-lt"/>
            </a:endParaRPr>
          </a:p>
          <a:p>
            <a:pPr marL="796925" lvl="1" indent="-339725" algn="just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sz="1600" dirty="0">
              <a:solidFill>
                <a:srgbClr val="FF0000"/>
              </a:solidFill>
              <a:latin typeface="+mn-lt"/>
              <a:sym typeface="Wingdings" pitchFamily="2" charset="2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PT" altLang="pt-BR" sz="1600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Portanto e</a:t>
            </a:r>
            <a:r>
              <a:rPr lang="pt-PT" altLang="pt-BR" sz="1600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letrônica separada é mais econômica e           ecológicamente correta</a:t>
            </a:r>
            <a:r>
              <a:rPr lang="pt-BR" altLang="pt-BR" sz="1600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!!</a:t>
            </a:r>
            <a:endParaRPr lang="pt-BR" altLang="pt-BR" sz="1600" dirty="0">
              <a:solidFill>
                <a:srgbClr val="FF0000"/>
              </a:solidFill>
              <a:latin typeface="+mn-lt"/>
            </a:endParaRPr>
          </a:p>
          <a:p>
            <a:pPr marL="796925" lvl="1" indent="-339725" algn="just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18" name="Grafik 9" descr="digiLine_Elektronik_variopin.png">
            <a:extLst>
              <a:ext uri="{FF2B5EF4-FFF2-40B4-BE49-F238E27FC236}">
                <a16:creationId xmlns:a16="http://schemas.microsoft.com/office/drawing/2014/main" id="{ED3919F7-E536-44C4-B8E7-ADAB6FC6D42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74663" y="1066800"/>
            <a:ext cx="1681217" cy="3666697"/>
          </a:xfrm>
          <a:prstGeom prst="rect">
            <a:avLst/>
          </a:prstGeom>
        </p:spPr>
      </p:pic>
      <p:sp>
        <p:nvSpPr>
          <p:cNvPr id="19" name="Textfeld 10">
            <a:extLst>
              <a:ext uri="{FF2B5EF4-FFF2-40B4-BE49-F238E27FC236}">
                <a16:creationId xmlns:a16="http://schemas.microsoft.com/office/drawing/2014/main" id="{0B147588-DBDF-4F24-885A-34FE003623D9}"/>
              </a:ext>
            </a:extLst>
          </p:cNvPr>
          <p:cNvSpPr txBox="1"/>
          <p:nvPr/>
        </p:nvSpPr>
        <p:spPr>
          <a:xfrm>
            <a:off x="7698961" y="3549229"/>
            <a:ext cx="158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Partes Consumíveis</a:t>
            </a:r>
          </a:p>
        </p:txBody>
      </p:sp>
      <p:sp>
        <p:nvSpPr>
          <p:cNvPr id="20" name="Ellipse 11">
            <a:extLst>
              <a:ext uri="{FF2B5EF4-FFF2-40B4-BE49-F238E27FC236}">
                <a16:creationId xmlns:a16="http://schemas.microsoft.com/office/drawing/2014/main" id="{72649194-2285-418A-ABC4-631E1D0F416B}"/>
              </a:ext>
            </a:extLst>
          </p:cNvPr>
          <p:cNvSpPr/>
          <p:nvPr/>
        </p:nvSpPr>
        <p:spPr>
          <a:xfrm>
            <a:off x="5618666" y="2318657"/>
            <a:ext cx="1867951" cy="27323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4CD01FE8-F95C-41F8-A131-4A21A21C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20" y="1135023"/>
            <a:ext cx="1417006" cy="8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3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mosens CPS76D: Digital pH/ORP sensor | Endress+Hauser">
            <a:extLst>
              <a:ext uri="{FF2B5EF4-FFF2-40B4-BE49-F238E27FC236}">
                <a16:creationId xmlns:a16="http://schemas.microsoft.com/office/drawing/2014/main" id="{31B2E6E2-047D-4F58-B33A-B6C2ED58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99845">
            <a:off x="5729536" y="2672787"/>
            <a:ext cx="3801256" cy="213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4" name="Rectangle 8">
            <a:extLst>
              <a:ext uri="{FF2B5EF4-FFF2-40B4-BE49-F238E27FC236}">
                <a16:creationId xmlns:a16="http://schemas.microsoft.com/office/drawing/2014/main" id="{65485FCA-D022-4BFA-B697-9744D2EF5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491" y="109538"/>
            <a:ext cx="47148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 anchor="ctr"/>
          <a:lstStyle>
            <a:lvl1pPr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17775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2100">
              <a:solidFill>
                <a:srgbClr val="FFFFFF"/>
              </a:solidFill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5D2A097-C767-4AC6-951F-383746E448D6}"/>
              </a:ext>
            </a:extLst>
          </p:cNvPr>
          <p:cNvSpPr/>
          <p:nvPr/>
        </p:nvSpPr>
        <p:spPr>
          <a:xfrm>
            <a:off x="1042" y="-47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r"/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Concorrência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          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3821C5B2-A8A0-4988-A07D-44D9E5489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pic>
        <p:nvPicPr>
          <p:cNvPr id="7" name="Picture 12" descr="3250i_weiss_chip">
            <a:extLst>
              <a:ext uri="{FF2B5EF4-FFF2-40B4-BE49-F238E27FC236}">
                <a16:creationId xmlns:a16="http://schemas.microsoft.com/office/drawing/2014/main" id="{1689D3BC-F83B-4DEF-8A04-99626BCE1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3" b="45477"/>
          <a:stretch>
            <a:fillRect/>
          </a:stretch>
        </p:blipFill>
        <p:spPr bwMode="auto">
          <a:xfrm rot="1643090">
            <a:off x="6875011" y="1491303"/>
            <a:ext cx="1575032" cy="302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1301AF32-C274-432E-92A0-2F821CA66C7E}"/>
              </a:ext>
            </a:extLst>
          </p:cNvPr>
          <p:cNvSpPr txBox="1">
            <a:spLocks noChangeArrowheads="1"/>
          </p:cNvSpPr>
          <p:nvPr/>
        </p:nvSpPr>
        <p:spPr>
          <a:xfrm>
            <a:off x="-426937" y="1159852"/>
            <a:ext cx="7789721" cy="2452688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wrap="square" lIns="71438" tIns="34528" rIns="71438" bIns="3452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9081" indent="-269081" defTabSz="717947"/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	  </a:t>
            </a:r>
          </a:p>
          <a:p>
            <a:pPr marL="734615" lvl="1" indent="-285750" defTabSz="717947">
              <a:lnSpc>
                <a:spcPct val="200000"/>
              </a:lnSpc>
              <a:buClr>
                <a:srgbClr val="00206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Concorrentes tem a eletrônica embarcada no sensor</a:t>
            </a:r>
          </a:p>
          <a:p>
            <a:pPr marL="734615" lvl="1" indent="-285750" defTabSz="717947">
              <a:lnSpc>
                <a:spcPct val="150000"/>
              </a:lnSpc>
              <a:buClr>
                <a:srgbClr val="00206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Utilizam protocolos digitais proprietários</a:t>
            </a:r>
          </a:p>
          <a:p>
            <a:pPr marL="734615" lvl="1" indent="-285750" defTabSz="717947">
              <a:lnSpc>
                <a:spcPct val="150000"/>
              </a:lnSpc>
              <a:buClr>
                <a:srgbClr val="00206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O cliente não pode optar pela troca de marca do sensor</a:t>
            </a:r>
          </a:p>
          <a:p>
            <a:pPr marL="448865" lvl="1" defTabSz="717947">
              <a:buClr>
                <a:srgbClr val="002060"/>
              </a:buClr>
              <a:buSzPct val="150000"/>
            </a:pPr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    (a menos que troque o transmissor também)</a:t>
            </a:r>
          </a:p>
          <a:p>
            <a:pPr marL="448865" lvl="1" defTabSz="717947">
              <a:buClr>
                <a:srgbClr val="002060"/>
              </a:buClr>
              <a:buSzPct val="150000"/>
            </a:pPr>
            <a:endParaRPr lang="pt-BR" altLang="pt-BR" sz="1800" dirty="0">
              <a:solidFill>
                <a:srgbClr val="002060"/>
              </a:solidFill>
              <a:latin typeface="+mn-lt"/>
            </a:endParaRPr>
          </a:p>
          <a:p>
            <a:pPr marL="734615" lvl="1" indent="-285750" defTabSz="717947">
              <a:buClr>
                <a:srgbClr val="00206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002060"/>
                </a:solidFill>
                <a:latin typeface="+mn-lt"/>
              </a:rPr>
              <a:t>Cria-se então a situação de refém da marca para o cliente</a:t>
            </a:r>
          </a:p>
          <a:p>
            <a:pPr marL="448865" lvl="1" defTabSz="717947">
              <a:lnSpc>
                <a:spcPct val="200000"/>
              </a:lnSpc>
              <a:buClr>
                <a:srgbClr val="002060"/>
              </a:buClr>
              <a:buSzPct val="150000"/>
            </a:pPr>
            <a:endParaRPr lang="pt-BR" altLang="pt-BR" sz="1800" dirty="0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E99838D-8DB8-476E-BE8D-59BB9D11C9F6}"/>
              </a:ext>
            </a:extLst>
          </p:cNvPr>
          <p:cNvGrpSpPr/>
          <p:nvPr/>
        </p:nvGrpSpPr>
        <p:grpSpPr>
          <a:xfrm>
            <a:off x="5943985" y="1465044"/>
            <a:ext cx="1720724" cy="1320572"/>
            <a:chOff x="5811781" y="1454027"/>
            <a:chExt cx="1720724" cy="1320572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9C472625-6977-4D2C-BB7B-52A3DD14F782}"/>
                </a:ext>
              </a:extLst>
            </p:cNvPr>
            <p:cNvGrpSpPr/>
            <p:nvPr/>
          </p:nvGrpSpPr>
          <p:grpSpPr>
            <a:xfrm>
              <a:off x="5811781" y="1454027"/>
              <a:ext cx="1720724" cy="1320572"/>
              <a:chOff x="5811781" y="1454027"/>
              <a:chExt cx="1720724" cy="1320572"/>
            </a:xfrm>
          </p:grpSpPr>
          <p:grpSp>
            <p:nvGrpSpPr>
              <p:cNvPr id="4" name="Agrupar 3">
                <a:extLst>
                  <a:ext uri="{FF2B5EF4-FFF2-40B4-BE49-F238E27FC236}">
                    <a16:creationId xmlns:a16="http://schemas.microsoft.com/office/drawing/2014/main" id="{9C9E12E8-451C-4F11-B465-509253931E39}"/>
                  </a:ext>
                </a:extLst>
              </p:cNvPr>
              <p:cNvGrpSpPr/>
              <p:nvPr/>
            </p:nvGrpSpPr>
            <p:grpSpPr>
              <a:xfrm>
                <a:off x="5811781" y="1454027"/>
                <a:ext cx="1720724" cy="1320572"/>
                <a:chOff x="5811781" y="1454027"/>
                <a:chExt cx="1720724" cy="1320572"/>
              </a:xfrm>
            </p:grpSpPr>
            <p:grpSp>
              <p:nvGrpSpPr>
                <p:cNvPr id="10" name="Gruppieren 31">
                  <a:extLst>
                    <a:ext uri="{FF2B5EF4-FFF2-40B4-BE49-F238E27FC236}">
                      <a16:creationId xmlns:a16="http://schemas.microsoft.com/office/drawing/2014/main" id="{6261E0A5-C834-438F-BCD0-EBBB58E3F5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1781" y="1454027"/>
                  <a:ext cx="1281113" cy="1083365"/>
                  <a:chOff x="2602756" y="1496291"/>
                  <a:chExt cx="4536232" cy="4452072"/>
                </a:xfrm>
              </p:grpSpPr>
              <p:pic>
                <p:nvPicPr>
                  <p:cNvPr id="12" name="Picture 3">
                    <a:extLst>
                      <a:ext uri="{FF2B5EF4-FFF2-40B4-BE49-F238E27FC236}">
                        <a16:creationId xmlns:a16="http://schemas.microsoft.com/office/drawing/2014/main" id="{CCF9CEE2-7C66-4A27-8CDE-D22F5D1CA89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gray">
                  <a:xfrm>
                    <a:off x="2602756" y="1496291"/>
                    <a:ext cx="4536232" cy="445207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" name="Picture 2">
                    <a:extLst>
                      <a:ext uri="{FF2B5EF4-FFF2-40B4-BE49-F238E27FC236}">
                        <a16:creationId xmlns:a16="http://schemas.microsoft.com/office/drawing/2014/main" id="{7FE96FFE-609D-4C2D-86B3-23074DBAC3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91" t="26224" r="-391" b="42477"/>
                  <a:stretch>
                    <a:fillRect/>
                  </a:stretch>
                </p:blipFill>
                <p:spPr bwMode="gray">
                  <a:xfrm>
                    <a:off x="3685825" y="3960000"/>
                    <a:ext cx="143825" cy="18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4" name="Picture 4">
                    <a:extLst>
                      <a:ext uri="{FF2B5EF4-FFF2-40B4-BE49-F238E27FC236}">
                        <a16:creationId xmlns:a16="http://schemas.microsoft.com/office/drawing/2014/main" id="{AC7F61A7-6B71-42F6-BF5B-C1BCAA4784D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gray">
                  <a:xfrm>
                    <a:off x="3802618" y="3844969"/>
                    <a:ext cx="161545" cy="38366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sp>
              <p:nvSpPr>
                <p:cNvPr id="3" name="Seta: para a Direita 2">
                  <a:extLst>
                    <a:ext uri="{FF2B5EF4-FFF2-40B4-BE49-F238E27FC236}">
                      <a16:creationId xmlns:a16="http://schemas.microsoft.com/office/drawing/2014/main" id="{F65DFA15-D1CB-423F-808B-9DA9C6BDB904}"/>
                    </a:ext>
                  </a:extLst>
                </p:cNvPr>
                <p:cNvSpPr/>
                <p:nvPr/>
              </p:nvSpPr>
              <p:spPr>
                <a:xfrm rot="2866761">
                  <a:off x="7031127" y="2273221"/>
                  <a:ext cx="635061" cy="367695"/>
                </a:xfrm>
                <a:prstGeom prst="rightArrow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FD7F2026-E768-4AC6-9985-7AAF56141438}"/>
                  </a:ext>
                </a:extLst>
              </p:cNvPr>
              <p:cNvSpPr/>
              <p:nvPr/>
            </p:nvSpPr>
            <p:spPr>
              <a:xfrm>
                <a:off x="5960892" y="1661599"/>
                <a:ext cx="95454" cy="468201"/>
              </a:xfrm>
              <a:prstGeom prst="rect">
                <a:avLst/>
              </a:prstGeom>
              <a:solidFill>
                <a:srgbClr val="000099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367EC4FE-8613-4F31-AD59-31664AE7565F}"/>
                </a:ext>
              </a:extLst>
            </p:cNvPr>
            <p:cNvSpPr/>
            <p:nvPr/>
          </p:nvSpPr>
          <p:spPr>
            <a:xfrm>
              <a:off x="6685841" y="1545354"/>
              <a:ext cx="160890" cy="115501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71416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6F862E-5209-4EE9-A571-00D41B1753AD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</a:t>
            </a:r>
          </a:p>
          <a:p>
            <a:r>
              <a:rPr kumimoji="0" lang="en-US" altLang="pt-B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itchFamily="-1" charset="0"/>
              </a:rPr>
              <a:t>                             </a:t>
            </a:r>
            <a:r>
              <a:rPr kumimoji="0" lang="pt-PT" altLang="pt-B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Econômico e Ecologicamente correto</a:t>
            </a:r>
          </a:p>
          <a:p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4BD8B1-EC6A-47DB-9D8D-3AFFF4B32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3CCC2FC-F457-4EDA-A608-50281F27A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605" y="1181779"/>
            <a:ext cx="8538534" cy="42912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just"/>
            <a:r>
              <a:rPr lang="de-DE" sz="1600" b="1" dirty="0">
                <a:solidFill>
                  <a:srgbClr val="002060"/>
                </a:solidFill>
                <a:latin typeface="+mn-lt"/>
              </a:rPr>
              <a:t>Concorrentes oferecem sistemas proprietários que obrigam o cliente a utilizar somente sensores de pH e REDOX do </a:t>
            </a:r>
            <a:r>
              <a:rPr lang="de-DE" sz="1600" b="1" i="1" u="sng" dirty="0">
                <a:solidFill>
                  <a:srgbClr val="002060"/>
                </a:solidFill>
                <a:latin typeface="+mn-lt"/>
              </a:rPr>
              <a:t>MESMO</a:t>
            </a:r>
            <a:r>
              <a:rPr lang="de-DE" sz="1600" b="1" dirty="0">
                <a:solidFill>
                  <a:srgbClr val="002060"/>
                </a:solidFill>
                <a:latin typeface="+mn-lt"/>
              </a:rPr>
              <a:t> fornecedor. 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4CD01FE8-F95C-41F8-A131-4A21A21C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363" y="4117709"/>
            <a:ext cx="1417006" cy="8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0E583156-939D-FB47-85C6-C049D30039EE}"/>
              </a:ext>
            </a:extLst>
          </p:cNvPr>
          <p:cNvGrpSpPr/>
          <p:nvPr/>
        </p:nvGrpSpPr>
        <p:grpSpPr>
          <a:xfrm>
            <a:off x="1001169" y="2095716"/>
            <a:ext cx="6467475" cy="3002286"/>
            <a:chOff x="859651" y="2161032"/>
            <a:chExt cx="6467475" cy="3002286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167C91F6-EF7E-27DA-9E92-185E7DC25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651" y="2161032"/>
              <a:ext cx="6467475" cy="2819400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AD5F3A4E-6EA8-DE34-BBA9-33126F528DC7}"/>
                </a:ext>
              </a:extLst>
            </p:cNvPr>
            <p:cNvSpPr txBox="1"/>
            <p:nvPr/>
          </p:nvSpPr>
          <p:spPr>
            <a:xfrm>
              <a:off x="2764971" y="4886319"/>
              <a:ext cx="9044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/>
                <a:t>Time </a:t>
              </a:r>
              <a:r>
                <a:rPr lang="pt-BR" sz="1200" b="1" dirty="0" err="1"/>
                <a:t>Line</a:t>
              </a:r>
              <a:endParaRPr lang="pt-BR" sz="1200" b="1" dirty="0"/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1C51B4E2-0DA9-C0F6-FC71-60F3B2D9B68C}"/>
              </a:ext>
            </a:extLst>
          </p:cNvPr>
          <p:cNvSpPr/>
          <p:nvPr/>
        </p:nvSpPr>
        <p:spPr>
          <a:xfrm>
            <a:off x="4384712" y="2075120"/>
            <a:ext cx="1564396" cy="323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err="1">
                <a:solidFill>
                  <a:schemeClr val="tx1"/>
                </a:solidFill>
              </a:rPr>
              <a:t>Competition</a:t>
            </a:r>
            <a:endParaRPr lang="pt-BR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6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6F862E-5209-4EE9-A571-00D41B1753AD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Qualificado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para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indústria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4.0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4BD8B1-EC6A-47DB-9D8D-3AFFF4B32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9E1CCAC8-F879-4458-9A24-9C8C75190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7" y="1236211"/>
            <a:ext cx="7662219" cy="28894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85750" indent="-285750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buFont typeface="Arial" panose="020B0604020202020204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kumimoji="0" lang="pt-PT" altLang="pt-BR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</a:rPr>
              <a:t>Sensores Plug &amp; Play (facilidade e segurança no ponto de medição)</a:t>
            </a: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Diagnósticos do sensor</a:t>
            </a: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Número de CIP/SIP</a:t>
            </a:r>
            <a:endParaRPr lang="pt-BR" sz="16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Criação de pré-alarmes</a:t>
            </a:r>
            <a:endParaRPr lang="pt-BR" sz="16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Informações adicionais como “Sensor Stress“</a:t>
            </a:r>
            <a:endParaRPr lang="pt-BR" sz="16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Ponto de medição </a:t>
            </a:r>
            <a:r>
              <a:rPr lang="pt-PT" sz="1600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s</a:t>
            </a: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eguro </a:t>
            </a: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pt-PT" sz="1600" dirty="0"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TAG-Número (sensor correto conectado)</a:t>
            </a: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Índice de proteção IP67</a:t>
            </a:r>
            <a:endParaRPr lang="pt-PT" sz="1600" dirty="0">
              <a:solidFill>
                <a:srgbClr val="002060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285750" lvl="2" indent="-2857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Courier New" panose="02070309020205020404" pitchFamily="49" charset="0"/>
              </a:rPr>
              <a:t>Utiliza um sensor de pH analógico (de qualquer fabricante)</a:t>
            </a:r>
            <a:endParaRPr lang="pt-BR" sz="16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solidFill>
                  <a:srgbClr val="00206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39725" indent="-339725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kumimoji="0" lang="pt-PT" altLang="pt-BR" sz="1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  <a:p>
            <a:pPr marL="339725" indent="-339725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kumimoji="0" lang="pt-PT" altLang="pt-BR" sz="1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  <a:p>
            <a:pPr marL="339725" indent="-339725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sz="1600" dirty="0">
              <a:solidFill>
                <a:srgbClr val="002060"/>
              </a:solidFill>
              <a:latin typeface="+mn-lt"/>
            </a:endParaRPr>
          </a:p>
          <a:p>
            <a:pPr marL="339725" indent="-339725" defTabSz="449263">
              <a:lnSpc>
                <a:spcPct val="123000"/>
              </a:lnSpc>
              <a:spcBef>
                <a:spcPts val="450"/>
              </a:spcBef>
              <a:buClr>
                <a:srgbClr val="004489"/>
              </a:buClr>
              <a:buSzPct val="100000"/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sz="1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BC16691D-310B-4434-8F0A-EB3E6E07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19" y="4113088"/>
            <a:ext cx="1417006" cy="8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2C1E92E8-77D3-BCCD-5A55-18C0A4A9AB74}"/>
              </a:ext>
            </a:extLst>
          </p:cNvPr>
          <p:cNvGrpSpPr/>
          <p:nvPr/>
        </p:nvGrpSpPr>
        <p:grpSpPr>
          <a:xfrm rot="21151366">
            <a:off x="5214136" y="2037675"/>
            <a:ext cx="4153396" cy="2462210"/>
            <a:chOff x="5095600" y="2192355"/>
            <a:chExt cx="4153396" cy="2462210"/>
          </a:xfrm>
        </p:grpSpPr>
        <p:sp>
          <p:nvSpPr>
            <p:cNvPr id="3" name="CaixaDeTexto 1">
              <a:extLst>
                <a:ext uri="{FF2B5EF4-FFF2-40B4-BE49-F238E27FC236}">
                  <a16:creationId xmlns:a16="http://schemas.microsoft.com/office/drawing/2014/main" id="{5846307B-71B2-6939-ACAF-DABC81A53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228217">
              <a:off x="7822002" y="2192355"/>
              <a:ext cx="14269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 sz="1400" b="1" dirty="0">
                  <a:solidFill>
                    <a:srgbClr val="0070C0"/>
                  </a:solidFill>
                </a:rPr>
                <a:t>DIGITAL</a:t>
              </a:r>
            </a:p>
            <a:p>
              <a:r>
                <a:rPr lang="pt-BR" altLang="pt-BR" sz="1400" b="1" dirty="0">
                  <a:solidFill>
                    <a:srgbClr val="0070C0"/>
                  </a:solidFill>
                </a:rPr>
                <a:t>00110101001...</a:t>
              </a:r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FFFD9DFF-4774-BB96-2CC8-432B45527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193946">
              <a:off x="6320753" y="2400712"/>
              <a:ext cx="1028700" cy="3479006"/>
            </a:xfrm>
            <a:prstGeom prst="rect">
              <a:avLst/>
            </a:prstGeom>
          </p:spPr>
        </p:pic>
      </p:grp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78C9AC6-3E49-CE3F-C758-6A6E4DACD3D6}"/>
              </a:ext>
            </a:extLst>
          </p:cNvPr>
          <p:cNvSpPr/>
          <p:nvPr/>
        </p:nvSpPr>
        <p:spPr>
          <a:xfrm>
            <a:off x="262712" y="4285563"/>
            <a:ext cx="5587245" cy="3028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47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     JUMO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digiLine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23" name="Text Box 3">
            <a:extLst>
              <a:ext uri="{FF2B5EF4-FFF2-40B4-BE49-F238E27FC236}">
                <a16:creationId xmlns:a16="http://schemas.microsoft.com/office/drawing/2014/main" id="{25DCAC31-E05F-4301-8BD2-530E21190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68" y="1098381"/>
            <a:ext cx="2846802" cy="8084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9725" indent="-339725" defTabSz="449263">
              <a:spcBef>
                <a:spcPts val="0"/>
              </a:spcBef>
              <a:buClr>
                <a:srgbClr val="004489"/>
              </a:buClr>
              <a:buSzPct val="100000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de-DE" sz="1600" b="1" dirty="0">
                <a:solidFill>
                  <a:srgbClr val="002060"/>
                </a:solidFill>
              </a:rPr>
              <a:t>JUMO AQUIS touch S/P</a:t>
            </a:r>
          </a:p>
        </p:txBody>
      </p:sp>
      <p:pic>
        <p:nvPicPr>
          <p:cNvPr id="30" name="Grafik 39" descr="2025_8081_AQUIS touch S_P_frontal.png">
            <a:extLst>
              <a:ext uri="{FF2B5EF4-FFF2-40B4-BE49-F238E27FC236}">
                <a16:creationId xmlns:a16="http://schemas.microsoft.com/office/drawing/2014/main" id="{F8F51BBA-3E59-4DC9-9E7C-B0AEAC6FDB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975" y="1498548"/>
            <a:ext cx="3410387" cy="284858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78B846A-B7CC-468A-AA54-599C041058EC}"/>
              </a:ext>
            </a:extLst>
          </p:cNvPr>
          <p:cNvSpPr txBox="1"/>
          <p:nvPr/>
        </p:nvSpPr>
        <p:spPr>
          <a:xfrm>
            <a:off x="3617372" y="1116935"/>
            <a:ext cx="54934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2060"/>
                </a:solidFill>
              </a:rPr>
              <a:t>Dispositivo modular de medição multivariável  e multicanal para análise de líquidos com controlador e gravador de dados.</a:t>
            </a:r>
          </a:p>
          <a:p>
            <a:pPr algn="just"/>
            <a:r>
              <a:rPr lang="pt-BR" b="1" dirty="0">
                <a:solidFill>
                  <a:srgbClr val="002060"/>
                </a:solidFill>
              </a:rPr>
              <a:t>Características: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060"/>
                </a:solidFill>
              </a:rPr>
              <a:t>Tela colorida com Touchscreen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060"/>
                </a:solidFill>
              </a:rPr>
              <a:t>Operação intuitiva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060"/>
                </a:solidFill>
              </a:rPr>
              <a:t>4 Malhas de controle (PID)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060"/>
                </a:solidFill>
              </a:rPr>
              <a:t>Criação de fluxogramas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060"/>
                </a:solidFill>
              </a:rPr>
              <a:t>Funcionalidade plena para adição de sensores na rede </a:t>
            </a:r>
            <a:r>
              <a:rPr lang="pt-BR" dirty="0" err="1">
                <a:solidFill>
                  <a:srgbClr val="002060"/>
                </a:solidFill>
              </a:rPr>
              <a:t>digiLine</a:t>
            </a:r>
            <a:endParaRPr lang="pt-BR" dirty="0">
              <a:solidFill>
                <a:srgbClr val="002060"/>
              </a:solidFill>
            </a:endParaRPr>
          </a:p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2F800BD-B32A-4984-A47A-143FBC824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438" y="3057663"/>
            <a:ext cx="5166192" cy="19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6F862E-5209-4EE9-A571-00D41B1753AD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Qualificado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para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indústria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4.0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4BD8B1-EC6A-47DB-9D8D-3AFFF4B32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BC16691D-310B-4434-8F0A-EB3E6E07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19" y="4113088"/>
            <a:ext cx="1417006" cy="8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39" descr="2025_8081_AQUIS touch S_P_frontal.png">
            <a:extLst>
              <a:ext uri="{FF2B5EF4-FFF2-40B4-BE49-F238E27FC236}">
                <a16:creationId xmlns:a16="http://schemas.microsoft.com/office/drawing/2014/main" id="{3A7F40E2-30F5-0FA8-8823-48DAA5964A2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01523" y="2739804"/>
            <a:ext cx="2843456" cy="237504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C7B4C0D-DFA8-B66E-4BF9-F86DA492475A}"/>
              </a:ext>
            </a:extLst>
          </p:cNvPr>
          <p:cNvSpPr txBox="1"/>
          <p:nvPr/>
        </p:nvSpPr>
        <p:spPr>
          <a:xfrm>
            <a:off x="2470153" y="1657333"/>
            <a:ext cx="3857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b="1" dirty="0"/>
              <a:t>                    PLC / SDCD / SCADA</a:t>
            </a:r>
          </a:p>
          <a:p>
            <a:pPr algn="just"/>
            <a:r>
              <a:rPr lang="pt-BR" dirty="0">
                <a:solidFill>
                  <a:srgbClr val="002060"/>
                </a:solidFill>
              </a:rPr>
              <a:t>(</a:t>
            </a:r>
            <a:r>
              <a:rPr lang="pt-BR" dirty="0" err="1">
                <a:solidFill>
                  <a:srgbClr val="002060"/>
                </a:solidFill>
              </a:rPr>
              <a:t>Modbus</a:t>
            </a:r>
            <a:r>
              <a:rPr lang="pt-BR" dirty="0">
                <a:solidFill>
                  <a:srgbClr val="002060"/>
                </a:solidFill>
              </a:rPr>
              <a:t>, </a:t>
            </a:r>
            <a:r>
              <a:rPr lang="pt-BR" dirty="0" err="1">
                <a:solidFill>
                  <a:srgbClr val="002060"/>
                </a:solidFill>
              </a:rPr>
              <a:t>Profibus</a:t>
            </a:r>
            <a:r>
              <a:rPr lang="pt-BR" dirty="0">
                <a:solidFill>
                  <a:srgbClr val="002060"/>
                </a:solidFill>
              </a:rPr>
              <a:t> DP, Ethernet, </a:t>
            </a:r>
            <a:r>
              <a:rPr lang="pt-BR" dirty="0" err="1">
                <a:solidFill>
                  <a:srgbClr val="002060"/>
                </a:solidFill>
              </a:rPr>
              <a:t>ProfiNet</a:t>
            </a:r>
            <a:r>
              <a:rPr lang="pt-BR" dirty="0">
                <a:solidFill>
                  <a:srgbClr val="002060"/>
                </a:solidFill>
              </a:rPr>
              <a:t> (P))</a:t>
            </a:r>
            <a:endParaRPr lang="pt-BR" b="1" dirty="0"/>
          </a:p>
        </p:txBody>
      </p:sp>
      <p:sp>
        <p:nvSpPr>
          <p:cNvPr id="4" name="Seta: de Cima para Baixo 3">
            <a:extLst>
              <a:ext uri="{FF2B5EF4-FFF2-40B4-BE49-F238E27FC236}">
                <a16:creationId xmlns:a16="http://schemas.microsoft.com/office/drawing/2014/main" id="{542354A7-85E3-E990-C098-CFFA8B72C9D9}"/>
              </a:ext>
            </a:extLst>
          </p:cNvPr>
          <p:cNvSpPr/>
          <p:nvPr/>
        </p:nvSpPr>
        <p:spPr>
          <a:xfrm>
            <a:off x="4129808" y="2154458"/>
            <a:ext cx="348342" cy="595993"/>
          </a:xfrm>
          <a:prstGeom prst="up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412F5A4-84DC-CEB1-2DCD-80F3B84989E5}"/>
              </a:ext>
            </a:extLst>
          </p:cNvPr>
          <p:cNvSpPr txBox="1"/>
          <p:nvPr/>
        </p:nvSpPr>
        <p:spPr>
          <a:xfrm>
            <a:off x="459234" y="1172149"/>
            <a:ext cx="8734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pt-PT" altLang="pt-BR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AQUIS touch tem interfaces modernas para comunicação com PLC´s e outros sistemas.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</a:rPr>
              <a:t> </a:t>
            </a:r>
          </a:p>
          <a:p>
            <a:endParaRPr lang="pt-BR" sz="16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586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11716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</a:t>
            </a:r>
            <a:r>
              <a:rPr kumimoji="0" lang="pt-PT" altLang="pt-B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Facilidade de expansão e adaptação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32442"/>
            <a:ext cx="1703268" cy="943639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C732754A-ABEB-4090-809B-8173C696FE73}"/>
              </a:ext>
            </a:extLst>
          </p:cNvPr>
          <p:cNvGrpSpPr/>
          <p:nvPr/>
        </p:nvGrpSpPr>
        <p:grpSpPr>
          <a:xfrm>
            <a:off x="6626436" y="1463040"/>
            <a:ext cx="3642819" cy="3625383"/>
            <a:chOff x="5464605" y="1487424"/>
            <a:chExt cx="3642819" cy="3625383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FD8B6841-47E7-4026-98F8-7C5CFB8AE5F7}"/>
                </a:ext>
              </a:extLst>
            </p:cNvPr>
            <p:cNvSpPr/>
            <p:nvPr/>
          </p:nvSpPr>
          <p:spPr>
            <a:xfrm>
              <a:off x="6133434" y="1487424"/>
              <a:ext cx="2973990" cy="36253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5352C947-4F28-4625-AD23-42C593C0E23E}"/>
                </a:ext>
              </a:extLst>
            </p:cNvPr>
            <p:cNvSpPr/>
            <p:nvPr/>
          </p:nvSpPr>
          <p:spPr>
            <a:xfrm>
              <a:off x="5464605" y="2620518"/>
              <a:ext cx="752629" cy="2179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5EAB2961-B090-45DB-B67F-96DBD7ACA3BE}"/>
              </a:ext>
            </a:extLst>
          </p:cNvPr>
          <p:cNvSpPr/>
          <p:nvPr/>
        </p:nvSpPr>
        <p:spPr>
          <a:xfrm>
            <a:off x="1459813" y="2969486"/>
            <a:ext cx="1676400" cy="76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afik 27" descr="202580_frontal_andererScreenshot_DE.jpg">
            <a:extLst>
              <a:ext uri="{FF2B5EF4-FFF2-40B4-BE49-F238E27FC236}">
                <a16:creationId xmlns:a16="http://schemas.microsoft.com/office/drawing/2014/main" id="{91BA7CED-EC18-4A48-856E-1AF254380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38" y="1107780"/>
            <a:ext cx="16954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uppieren 11">
            <a:extLst>
              <a:ext uri="{FF2B5EF4-FFF2-40B4-BE49-F238E27FC236}">
                <a16:creationId xmlns:a16="http://schemas.microsoft.com/office/drawing/2014/main" id="{BD124660-8FA4-475F-893D-ED405E3010EF}"/>
              </a:ext>
            </a:extLst>
          </p:cNvPr>
          <p:cNvGrpSpPr>
            <a:grpSpLocks/>
          </p:cNvGrpSpPr>
          <p:nvPr/>
        </p:nvGrpSpPr>
        <p:grpSpPr bwMode="auto">
          <a:xfrm>
            <a:off x="3941825" y="1522117"/>
            <a:ext cx="2393950" cy="803275"/>
            <a:chOff x="3816904" y="3683415"/>
            <a:chExt cx="2393891" cy="803637"/>
          </a:xfrm>
        </p:grpSpPr>
        <p:pic>
          <p:nvPicPr>
            <p:cNvPr id="14" name="Grafik 29" descr="20_digiLine_connectionbox_frontal.jpg">
              <a:extLst>
                <a:ext uri="{FF2B5EF4-FFF2-40B4-BE49-F238E27FC236}">
                  <a16:creationId xmlns:a16="http://schemas.microsoft.com/office/drawing/2014/main" id="{7FB78401-BCC6-4F64-B3B2-C1EFC168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907" y="3683415"/>
              <a:ext cx="1488888" cy="803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>
              <a:extLst>
                <a:ext uri="{FF2B5EF4-FFF2-40B4-BE49-F238E27FC236}">
                  <a16:creationId xmlns:a16="http://schemas.microsoft.com/office/drawing/2014/main" id="{2EB855C3-3697-402F-ABAC-DF0C14E00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904" y="3922878"/>
              <a:ext cx="985222" cy="245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7CC9CF49-BF5A-4B4C-BF9B-2192E184F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63" y="2234905"/>
            <a:ext cx="152400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pieren 29">
            <a:extLst>
              <a:ext uri="{FF2B5EF4-FFF2-40B4-BE49-F238E27FC236}">
                <a16:creationId xmlns:a16="http://schemas.microsoft.com/office/drawing/2014/main" id="{2228357A-31D9-4DDE-9F59-D6080C401DBC}"/>
              </a:ext>
            </a:extLst>
          </p:cNvPr>
          <p:cNvGrpSpPr>
            <a:grpSpLocks/>
          </p:cNvGrpSpPr>
          <p:nvPr/>
        </p:nvGrpSpPr>
        <p:grpSpPr bwMode="auto">
          <a:xfrm>
            <a:off x="5772213" y="2241255"/>
            <a:ext cx="2568575" cy="803275"/>
            <a:chOff x="4233841" y="3832770"/>
            <a:chExt cx="2568751" cy="803637"/>
          </a:xfrm>
        </p:grpSpPr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4FD4DCBB-A6A3-48EB-B00E-9410463F1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41" y="3853089"/>
              <a:ext cx="136277" cy="322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uppieren 16">
              <a:extLst>
                <a:ext uri="{FF2B5EF4-FFF2-40B4-BE49-F238E27FC236}">
                  <a16:creationId xmlns:a16="http://schemas.microsoft.com/office/drawing/2014/main" id="{584AD77A-B8A3-4FB5-BD67-8C6670F6E0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8701" y="3832770"/>
              <a:ext cx="2393891" cy="803637"/>
              <a:chOff x="3816904" y="3683415"/>
              <a:chExt cx="2393891" cy="803637"/>
            </a:xfrm>
          </p:grpSpPr>
          <p:pic>
            <p:nvPicPr>
              <p:cNvPr id="22" name="Grafik 39" descr="20_digiLine_connectionbox_frontal.jpg">
                <a:extLst>
                  <a:ext uri="{FF2B5EF4-FFF2-40B4-BE49-F238E27FC236}">
                    <a16:creationId xmlns:a16="http://schemas.microsoft.com/office/drawing/2014/main" id="{768FD865-03A8-49E7-9D15-2029354C2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1907" y="3683415"/>
                <a:ext cx="1488888" cy="803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3">
                <a:extLst>
                  <a:ext uri="{FF2B5EF4-FFF2-40B4-BE49-F238E27FC236}">
                    <a16:creationId xmlns:a16="http://schemas.microsoft.com/office/drawing/2014/main" id="{03A9384F-7658-41D7-9562-B20AEEDF54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6904" y="3922878"/>
                <a:ext cx="985222" cy="245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1" name="Gerade Verbindung 38">
              <a:extLst>
                <a:ext uri="{FF2B5EF4-FFF2-40B4-BE49-F238E27FC236}">
                  <a16:creationId xmlns:a16="http://schemas.microsoft.com/office/drawing/2014/main" id="{C70DF53C-CAC5-42D1-B22C-E157A3A55DDB}"/>
                </a:ext>
              </a:extLst>
            </p:cNvPr>
            <p:cNvCxnSpPr/>
            <p:nvPr/>
          </p:nvCxnSpPr>
          <p:spPr>
            <a:xfrm>
              <a:off x="4286232" y="4193294"/>
              <a:ext cx="514385" cy="158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fik 43" descr="Redox.jpg">
            <a:extLst>
              <a:ext uri="{FF2B5EF4-FFF2-40B4-BE49-F238E27FC236}">
                <a16:creationId xmlns:a16="http://schemas.microsoft.com/office/drawing/2014/main" id="{B97ED87B-71C6-40C4-BC32-6BDEA696E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13" y="2260305"/>
            <a:ext cx="1619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Grafik 44" descr="Kompens.jpg">
            <a:extLst>
              <a:ext uri="{FF2B5EF4-FFF2-40B4-BE49-F238E27FC236}">
                <a16:creationId xmlns:a16="http://schemas.microsoft.com/office/drawing/2014/main" id="{C984958E-807C-49EF-8854-261CA1A6F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88" y="2265067"/>
            <a:ext cx="1619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5F3D6672-E492-47CE-8CC5-DC5A09AF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88" y="2973092"/>
            <a:ext cx="152400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fik 46" descr="Redox.jpg">
            <a:extLst>
              <a:ext uri="{FF2B5EF4-FFF2-40B4-BE49-F238E27FC236}">
                <a16:creationId xmlns:a16="http://schemas.microsoft.com/office/drawing/2014/main" id="{C7720A1A-7E30-4189-A56C-8F9653A80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413" y="2990555"/>
            <a:ext cx="1619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Grafik 47" descr="Kompens.jpg">
            <a:extLst>
              <a:ext uri="{FF2B5EF4-FFF2-40B4-BE49-F238E27FC236}">
                <a16:creationId xmlns:a16="http://schemas.microsoft.com/office/drawing/2014/main" id="{B503C80A-3414-40D4-A492-FFC9DB48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88" y="2987380"/>
            <a:ext cx="1619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feld 31">
            <a:extLst>
              <a:ext uri="{FF2B5EF4-FFF2-40B4-BE49-F238E27FC236}">
                <a16:creationId xmlns:a16="http://schemas.microsoft.com/office/drawing/2014/main" id="{643B35C6-7F52-4343-AEFE-9761167DE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144" y="1479086"/>
            <a:ext cx="3570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pt-BR" dirty="0"/>
              <a:t>Facilidade para instalar e expandir</a:t>
            </a:r>
          </a:p>
        </p:txBody>
      </p:sp>
      <p:sp>
        <p:nvSpPr>
          <p:cNvPr id="32" name="Textfeld 32">
            <a:extLst>
              <a:ext uri="{FF2B5EF4-FFF2-40B4-BE49-F238E27FC236}">
                <a16:creationId xmlns:a16="http://schemas.microsoft.com/office/drawing/2014/main" id="{86882E08-209C-4B96-8B0A-A5693E384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63" y="4154192"/>
            <a:ext cx="9396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pt-BR" dirty="0"/>
              <a:t>Tanque 1</a:t>
            </a:r>
          </a:p>
        </p:txBody>
      </p:sp>
      <p:sp>
        <p:nvSpPr>
          <p:cNvPr id="33" name="Textfeld 49">
            <a:extLst>
              <a:ext uri="{FF2B5EF4-FFF2-40B4-BE49-F238E27FC236}">
                <a16:creationId xmlns:a16="http://schemas.microsoft.com/office/drawing/2014/main" id="{210EAE49-BF66-405D-9407-60921146E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299" y="4313052"/>
            <a:ext cx="9396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pt-BR" dirty="0"/>
              <a:t>Tanque 2</a:t>
            </a:r>
          </a:p>
        </p:txBody>
      </p:sp>
      <p:sp>
        <p:nvSpPr>
          <p:cNvPr id="29" name="Textfeld 32">
            <a:extLst>
              <a:ext uri="{FF2B5EF4-FFF2-40B4-BE49-F238E27FC236}">
                <a16:creationId xmlns:a16="http://schemas.microsoft.com/office/drawing/2014/main" id="{645D52BC-95AC-4E3D-868B-862F4C9CD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928" y="2811279"/>
            <a:ext cx="1571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pt-BR" dirty="0"/>
              <a:t>AQUIS touch </a:t>
            </a:r>
            <a:r>
              <a:rPr lang="de-DE" altLang="pt-BR" dirty="0">
                <a:solidFill>
                  <a:srgbClr val="0070C0"/>
                </a:solidFill>
              </a:rPr>
              <a:t>P</a:t>
            </a:r>
            <a:r>
              <a:rPr lang="de-DE" altLang="pt-BR" dirty="0"/>
              <a:t>/</a:t>
            </a:r>
            <a:r>
              <a:rPr lang="de-DE" altLang="pt-BR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F1B1AF-B8D5-4C7E-A364-55BCE00C68AC}"/>
              </a:ext>
            </a:extLst>
          </p:cNvPr>
          <p:cNvSpPr txBox="1"/>
          <p:nvPr/>
        </p:nvSpPr>
        <p:spPr>
          <a:xfrm>
            <a:off x="94424" y="1394738"/>
            <a:ext cx="16690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0070C0"/>
                </a:solidFill>
                <a:latin typeface="+mn-lt"/>
              </a:rPr>
              <a:t>AQUIS </a:t>
            </a:r>
            <a:r>
              <a:rPr lang="pt-BR" sz="1200" dirty="0" err="1">
                <a:solidFill>
                  <a:srgbClr val="0070C0"/>
                </a:solidFill>
                <a:latin typeface="+mn-lt"/>
              </a:rPr>
              <a:t>touch</a:t>
            </a:r>
            <a:r>
              <a:rPr lang="pt-BR" sz="1200" dirty="0">
                <a:solidFill>
                  <a:srgbClr val="0070C0"/>
                </a:solidFill>
                <a:latin typeface="+mn-lt"/>
              </a:rPr>
              <a:t> P</a:t>
            </a:r>
          </a:p>
          <a:p>
            <a:r>
              <a:rPr lang="pt-BR" sz="1200" b="1" dirty="0">
                <a:solidFill>
                  <a:srgbClr val="0070C0"/>
                </a:solidFill>
                <a:latin typeface="+mn-lt"/>
              </a:rPr>
              <a:t>+ 2</a:t>
            </a:r>
            <a:r>
              <a:rPr lang="pt-BR" sz="1200" dirty="0">
                <a:solidFill>
                  <a:srgbClr val="0070C0"/>
                </a:solidFill>
                <a:latin typeface="+mn-lt"/>
              </a:rPr>
              <a:t> pH/REDOX/</a:t>
            </a:r>
          </a:p>
          <a:p>
            <a:r>
              <a:rPr lang="pt-PT" altLang="pt-BR" sz="1200" dirty="0">
                <a:solidFill>
                  <a:srgbClr val="0070C0"/>
                </a:solidFill>
                <a:latin typeface="+mn-lt"/>
              </a:rPr>
              <a:t>Condutividade</a:t>
            </a:r>
          </a:p>
          <a:p>
            <a:r>
              <a:rPr lang="pt-PT" altLang="pt-BR" sz="1200" dirty="0">
                <a:solidFill>
                  <a:srgbClr val="0070C0"/>
                </a:solidFill>
                <a:latin typeface="+mn-lt"/>
              </a:rPr>
              <a:t>eletrolítica e indutiva </a:t>
            </a:r>
          </a:p>
          <a:p>
            <a:endParaRPr lang="pt-BR" sz="1200" dirty="0">
              <a:solidFill>
                <a:srgbClr val="0070C0"/>
              </a:solidFill>
            </a:endParaRPr>
          </a:p>
          <a:p>
            <a:endParaRPr lang="pt-BR" sz="1200" dirty="0">
              <a:solidFill>
                <a:srgbClr val="0070C0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1800177F-3533-46D0-9BDF-09DCDC74CBA2}"/>
              </a:ext>
            </a:extLst>
          </p:cNvPr>
          <p:cNvSpPr txBox="1"/>
          <p:nvPr/>
        </p:nvSpPr>
        <p:spPr>
          <a:xfrm>
            <a:off x="50396" y="2276357"/>
            <a:ext cx="16257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AQUIS </a:t>
            </a:r>
            <a:r>
              <a:rPr lang="pt-BR" sz="1200" dirty="0" err="1">
                <a:solidFill>
                  <a:srgbClr val="FF0000"/>
                </a:solidFill>
              </a:rPr>
              <a:t>touch</a:t>
            </a:r>
            <a:r>
              <a:rPr lang="pt-BR" sz="1200" dirty="0">
                <a:solidFill>
                  <a:srgbClr val="FF0000"/>
                </a:solidFill>
              </a:rPr>
              <a:t> S</a:t>
            </a:r>
          </a:p>
          <a:p>
            <a:r>
              <a:rPr lang="pt-BR" sz="1200" b="1" dirty="0">
                <a:solidFill>
                  <a:srgbClr val="FF0000"/>
                </a:solidFill>
              </a:rPr>
              <a:t>+ 4 </a:t>
            </a:r>
            <a:r>
              <a:rPr lang="pt-BR" sz="1200" dirty="0">
                <a:solidFill>
                  <a:srgbClr val="FF0000"/>
                </a:solidFill>
              </a:rPr>
              <a:t>pH/REDOX/</a:t>
            </a:r>
          </a:p>
          <a:p>
            <a:r>
              <a:rPr lang="pt-PT" altLang="pt-BR" sz="1200" dirty="0">
                <a:solidFill>
                  <a:srgbClr val="FF0000"/>
                </a:solidFill>
              </a:rPr>
              <a:t>Condutividade</a:t>
            </a:r>
          </a:p>
          <a:p>
            <a:r>
              <a:rPr lang="pt-PT" altLang="pt-BR" sz="1200" dirty="0">
                <a:solidFill>
                  <a:srgbClr val="FF0000"/>
                </a:solidFill>
              </a:rPr>
              <a:t>eletrolítica e indutiva </a:t>
            </a:r>
          </a:p>
          <a:p>
            <a:endParaRPr lang="pt-BR" sz="1200" dirty="0">
              <a:solidFill>
                <a:srgbClr val="FF0000"/>
              </a:solidFill>
            </a:endParaRP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E4CEA07-055B-4395-B7E5-A5E1ADDAB1EC}"/>
              </a:ext>
            </a:extLst>
          </p:cNvPr>
          <p:cNvCxnSpPr>
            <a:cxnSpLocks/>
          </p:cNvCxnSpPr>
          <p:nvPr/>
        </p:nvCxnSpPr>
        <p:spPr>
          <a:xfrm>
            <a:off x="1512504" y="1849784"/>
            <a:ext cx="725934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3E8C77C-B76A-48D2-9FA8-254FCCD23BFC}"/>
              </a:ext>
            </a:extLst>
          </p:cNvPr>
          <p:cNvSpPr txBox="1"/>
          <p:nvPr/>
        </p:nvSpPr>
        <p:spPr>
          <a:xfrm>
            <a:off x="3906998" y="138773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dirty="0"/>
              <a:t>Barramento</a:t>
            </a:r>
          </a:p>
          <a:p>
            <a:pPr algn="ctr"/>
            <a:r>
              <a:rPr lang="pt-BR" sz="1200" dirty="0" err="1"/>
              <a:t>digiLine</a:t>
            </a:r>
            <a:endParaRPr lang="pt-BR" sz="1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8DF1C61-67B8-453A-B5BD-1438477EF106}"/>
              </a:ext>
            </a:extLst>
          </p:cNvPr>
          <p:cNvSpPr txBox="1"/>
          <p:nvPr/>
        </p:nvSpPr>
        <p:spPr>
          <a:xfrm>
            <a:off x="2575813" y="3749717"/>
            <a:ext cx="21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dirty="0"/>
              <a:t>pH, REDOX, Condutividade,</a:t>
            </a:r>
          </a:p>
          <a:p>
            <a:pPr algn="ctr"/>
            <a:r>
              <a:rPr lang="pt-BR" sz="1200" dirty="0"/>
              <a:t>OD, Turbidez, Cloro, </a:t>
            </a:r>
            <a:r>
              <a:rPr lang="pt-BR" sz="1200" dirty="0" err="1"/>
              <a:t>etc</a:t>
            </a:r>
            <a:endParaRPr lang="pt-BR" sz="1200" dirty="0"/>
          </a:p>
        </p:txBody>
      </p:sp>
      <p:sp>
        <p:nvSpPr>
          <p:cNvPr id="35" name="Chave Esquerda 34">
            <a:extLst>
              <a:ext uri="{FF2B5EF4-FFF2-40B4-BE49-F238E27FC236}">
                <a16:creationId xmlns:a16="http://schemas.microsoft.com/office/drawing/2014/main" id="{7CF7427F-EE1D-46DD-B760-C13C19673203}"/>
              </a:ext>
            </a:extLst>
          </p:cNvPr>
          <p:cNvSpPr/>
          <p:nvPr/>
        </p:nvSpPr>
        <p:spPr>
          <a:xfrm>
            <a:off x="4662253" y="3285943"/>
            <a:ext cx="429045" cy="1334886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D45B3CF5-A6D9-41DA-9FF0-F49A1C8E975F}"/>
              </a:ext>
            </a:extLst>
          </p:cNvPr>
          <p:cNvCxnSpPr>
            <a:cxnSpLocks/>
          </p:cNvCxnSpPr>
          <p:nvPr/>
        </p:nvCxnSpPr>
        <p:spPr>
          <a:xfrm>
            <a:off x="1490733" y="2546470"/>
            <a:ext cx="7259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54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  <p:bldP spid="2" grpId="0"/>
      <p:bldP spid="31" grpId="0"/>
      <p:bldP spid="10" grpId="0"/>
      <p:bldP spid="11" grpId="0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9CFAA28-AA24-469D-B192-4BBD45761FD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Sobre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a </a:t>
            </a:r>
            <a:r>
              <a:rPr lang="pt-BR" sz="2800" b="1" dirty="0" err="1">
                <a:latin typeface="Arial"/>
                <a:cs typeface="Arial"/>
              </a:rPr>
              <a:t>Supmea</a:t>
            </a:r>
            <a:endParaRPr lang="pt-BR" sz="2800" dirty="0">
              <a:latin typeface="Arial"/>
              <a:cs typeface="Arial"/>
            </a:endParaRPr>
          </a:p>
          <a:p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FED2B93-82E2-4E58-9CC3-05B7C2D47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467E5743-BE00-2C11-2D01-6AB6B3857D0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50" y="1203960"/>
            <a:ext cx="2875958" cy="1897775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BAB102E2-4880-BAB0-33B8-C36F5093C56B}"/>
              </a:ext>
            </a:extLst>
          </p:cNvPr>
          <p:cNvSpPr txBox="1"/>
          <p:nvPr/>
        </p:nvSpPr>
        <p:spPr>
          <a:xfrm>
            <a:off x="311500" y="1326515"/>
            <a:ext cx="21831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b="1" spc="-10" dirty="0">
                <a:solidFill>
                  <a:srgbClr val="FFFFFF"/>
                </a:solidFill>
                <a:latin typeface="Microsoft YaHei"/>
                <a:cs typeface="Microsoft YaHei"/>
              </a:rPr>
              <a:t>Fundada</a:t>
            </a:r>
            <a:endParaRPr sz="2000" dirty="0">
              <a:latin typeface="Microsoft YaHei"/>
              <a:cs typeface="Microsoft YaHei"/>
            </a:endParaRPr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FCE8F0B6-0779-A782-EA57-C4AB5C916C9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99" y="3317464"/>
            <a:ext cx="2872909" cy="1694801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063621DB-5AE8-EC1B-DE2C-E918FEB33E1C}"/>
              </a:ext>
            </a:extLst>
          </p:cNvPr>
          <p:cNvSpPr txBox="1"/>
          <p:nvPr/>
        </p:nvSpPr>
        <p:spPr>
          <a:xfrm>
            <a:off x="280384" y="4102100"/>
            <a:ext cx="211569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b="1" spc="-10" dirty="0">
                <a:solidFill>
                  <a:srgbClr val="FFFFFF"/>
                </a:solidFill>
                <a:latin typeface="Microsoft YaHei"/>
                <a:cs typeface="Microsoft YaHei"/>
              </a:rPr>
              <a:t>Funcionários</a:t>
            </a:r>
            <a:endParaRPr sz="2000" dirty="0">
              <a:latin typeface="Microsoft YaHei"/>
              <a:cs typeface="Microsoft YaHei"/>
            </a:endParaRPr>
          </a:p>
        </p:txBody>
      </p:sp>
      <p:grpSp>
        <p:nvGrpSpPr>
          <p:cNvPr id="18" name="object 7">
            <a:extLst>
              <a:ext uri="{FF2B5EF4-FFF2-40B4-BE49-F238E27FC236}">
                <a16:creationId xmlns:a16="http://schemas.microsoft.com/office/drawing/2014/main" id="{3E8439A2-8475-16ED-1F81-E67BAF5CCA4A}"/>
              </a:ext>
            </a:extLst>
          </p:cNvPr>
          <p:cNvGrpSpPr/>
          <p:nvPr/>
        </p:nvGrpSpPr>
        <p:grpSpPr>
          <a:xfrm>
            <a:off x="3079883" y="1203960"/>
            <a:ext cx="2873719" cy="1897775"/>
            <a:chOff x="4107179" y="1203960"/>
            <a:chExt cx="3336290" cy="2170430"/>
          </a:xfrm>
        </p:grpSpPr>
        <p:pic>
          <p:nvPicPr>
            <p:cNvPr id="19" name="object 8">
              <a:extLst>
                <a:ext uri="{FF2B5EF4-FFF2-40B4-BE49-F238E27FC236}">
                  <a16:creationId xmlns:a16="http://schemas.microsoft.com/office/drawing/2014/main" id="{5DDBEA01-138C-16B4-CBEB-8E6058C4EBD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57435" y="1308563"/>
              <a:ext cx="3050063" cy="1736677"/>
            </a:xfrm>
            <a:prstGeom prst="rect">
              <a:avLst/>
            </a:prstGeom>
          </p:spPr>
        </p:pic>
        <p:pic>
          <p:nvPicPr>
            <p:cNvPr id="20" name="object 9">
              <a:extLst>
                <a:ext uri="{FF2B5EF4-FFF2-40B4-BE49-F238E27FC236}">
                  <a16:creationId xmlns:a16="http://schemas.microsoft.com/office/drawing/2014/main" id="{715E1F15-1EF0-D9E8-C28F-CFF6439DE4B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7179" y="1203960"/>
              <a:ext cx="3336035" cy="2170176"/>
            </a:xfrm>
            <a:prstGeom prst="rect">
              <a:avLst/>
            </a:prstGeom>
          </p:spPr>
        </p:pic>
      </p:grpSp>
      <p:sp>
        <p:nvSpPr>
          <p:cNvPr id="21" name="object 10">
            <a:extLst>
              <a:ext uri="{FF2B5EF4-FFF2-40B4-BE49-F238E27FC236}">
                <a16:creationId xmlns:a16="http://schemas.microsoft.com/office/drawing/2014/main" id="{9D12D4A8-DA8B-14AE-BF05-91DCF111CFB6}"/>
              </a:ext>
            </a:extLst>
          </p:cNvPr>
          <p:cNvSpPr txBox="1"/>
          <p:nvPr/>
        </p:nvSpPr>
        <p:spPr>
          <a:xfrm>
            <a:off x="3380874" y="1326235"/>
            <a:ext cx="149415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b="1" spc="-10" dirty="0">
                <a:solidFill>
                  <a:srgbClr val="FFFFFF"/>
                </a:solidFill>
                <a:latin typeface="Microsoft YaHei"/>
                <a:cs typeface="Microsoft YaHei"/>
              </a:rPr>
              <a:t>Presente</a:t>
            </a:r>
            <a:endParaRPr sz="2000" dirty="0">
              <a:latin typeface="Microsoft YaHei"/>
              <a:cs typeface="Microsoft YaHei"/>
            </a:endParaRPr>
          </a:p>
        </p:txBody>
      </p:sp>
      <p:pic>
        <p:nvPicPr>
          <p:cNvPr id="22" name="object 11">
            <a:extLst>
              <a:ext uri="{FF2B5EF4-FFF2-40B4-BE49-F238E27FC236}">
                <a16:creationId xmlns:a16="http://schemas.microsoft.com/office/drawing/2014/main" id="{2E40CFB6-BD8E-6B03-EE88-E4D1492DF69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59516" y="3370272"/>
            <a:ext cx="2776412" cy="1691754"/>
          </a:xfrm>
          <a:prstGeom prst="rect">
            <a:avLst/>
          </a:prstGeom>
        </p:spPr>
      </p:pic>
      <p:sp>
        <p:nvSpPr>
          <p:cNvPr id="23" name="object 12">
            <a:extLst>
              <a:ext uri="{FF2B5EF4-FFF2-40B4-BE49-F238E27FC236}">
                <a16:creationId xmlns:a16="http://schemas.microsoft.com/office/drawing/2014/main" id="{F75BDD8C-C4AD-72EB-C260-36A041F6116E}"/>
              </a:ext>
            </a:extLst>
          </p:cNvPr>
          <p:cNvSpPr txBox="1"/>
          <p:nvPr/>
        </p:nvSpPr>
        <p:spPr>
          <a:xfrm>
            <a:off x="3340869" y="4090670"/>
            <a:ext cx="165988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Microsoft YaHei"/>
                <a:cs typeface="Microsoft YaHei"/>
              </a:rPr>
              <a:t>C</a:t>
            </a:r>
            <a:r>
              <a:rPr lang="pt-BR" sz="2000" b="1" spc="-10" dirty="0" err="1">
                <a:solidFill>
                  <a:srgbClr val="FFFFFF"/>
                </a:solidFill>
                <a:latin typeface="Microsoft YaHei"/>
                <a:cs typeface="Microsoft YaHei"/>
              </a:rPr>
              <a:t>lientes</a:t>
            </a:r>
            <a:endParaRPr sz="2000" dirty="0">
              <a:latin typeface="Microsoft YaHei"/>
              <a:cs typeface="Microsoft YaHe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78874376-6F0C-51CC-3845-BE0DED37C6AA}"/>
              </a:ext>
            </a:extLst>
          </p:cNvPr>
          <p:cNvSpPr/>
          <p:nvPr/>
        </p:nvSpPr>
        <p:spPr>
          <a:xfrm>
            <a:off x="7825740" y="2171420"/>
            <a:ext cx="7620" cy="3184525"/>
          </a:xfrm>
          <a:custGeom>
            <a:avLst/>
            <a:gdLst/>
            <a:ahLst/>
            <a:cxnLst/>
            <a:rect l="l" t="t" r="r" b="b"/>
            <a:pathLst>
              <a:path w="7620" h="3184525">
                <a:moveTo>
                  <a:pt x="7619" y="3184525"/>
                </a:moveTo>
                <a:lnTo>
                  <a:pt x="0" y="3184525"/>
                </a:lnTo>
                <a:lnTo>
                  <a:pt x="0" y="0"/>
                </a:lnTo>
                <a:lnTo>
                  <a:pt x="7619" y="0"/>
                </a:lnTo>
                <a:lnTo>
                  <a:pt x="7619" y="3184525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2C1905F3-7993-A2E6-FCF6-78B651168075}"/>
              </a:ext>
            </a:extLst>
          </p:cNvPr>
          <p:cNvSpPr txBox="1"/>
          <p:nvPr/>
        </p:nvSpPr>
        <p:spPr>
          <a:xfrm>
            <a:off x="6026357" y="1197104"/>
            <a:ext cx="3730431" cy="111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sz="1600" b="1" spc="70" dirty="0">
                <a:solidFill>
                  <a:srgbClr val="3B3B3B"/>
                </a:solidFill>
                <a:latin typeface="Microsoft YaHei"/>
                <a:cs typeface="Microsoft YaHei"/>
              </a:rPr>
              <a:t>Miss</a:t>
            </a:r>
            <a:r>
              <a:rPr lang="pt-BR" sz="1600" b="1" spc="70" dirty="0" err="1">
                <a:solidFill>
                  <a:srgbClr val="3B3B3B"/>
                </a:solidFill>
                <a:latin typeface="Microsoft YaHei"/>
                <a:cs typeface="Microsoft YaHei"/>
              </a:rPr>
              <a:t>ão</a:t>
            </a:r>
            <a:endParaRPr sz="1600" dirty="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600" b="1" dirty="0" err="1">
                <a:solidFill>
                  <a:srgbClr val="B80106"/>
                </a:solidFill>
                <a:latin typeface="Arial"/>
                <a:cs typeface="Arial"/>
              </a:rPr>
              <a:t>Globali</a:t>
            </a:r>
            <a:r>
              <a:rPr lang="pt-BR" sz="1600" b="1" dirty="0" err="1">
                <a:solidFill>
                  <a:srgbClr val="B80106"/>
                </a:solidFill>
                <a:latin typeface="Arial"/>
                <a:cs typeface="Arial"/>
              </a:rPr>
              <a:t>zar</a:t>
            </a:r>
            <a:r>
              <a:rPr lang="pt-BR" sz="1600" b="1" dirty="0">
                <a:solidFill>
                  <a:srgbClr val="B80106"/>
                </a:solidFill>
                <a:latin typeface="Arial"/>
                <a:cs typeface="Arial"/>
              </a:rPr>
              <a:t> os instrumentos</a:t>
            </a: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600" b="1" dirty="0" err="1">
                <a:solidFill>
                  <a:srgbClr val="B80106"/>
                </a:solidFill>
                <a:latin typeface="Arial"/>
                <a:cs typeface="Arial"/>
              </a:rPr>
              <a:t>Supmea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23BD578B-B308-CF2B-D7E1-7E7D9FFE688D}"/>
              </a:ext>
            </a:extLst>
          </p:cNvPr>
          <p:cNvSpPr txBox="1"/>
          <p:nvPr/>
        </p:nvSpPr>
        <p:spPr>
          <a:xfrm>
            <a:off x="6075888" y="2582333"/>
            <a:ext cx="3721100" cy="69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sz="1600" b="1" spc="65" dirty="0">
                <a:solidFill>
                  <a:srgbClr val="3B3B3B"/>
                </a:solidFill>
                <a:latin typeface="Microsoft YaHei"/>
                <a:cs typeface="Microsoft YaHei"/>
              </a:rPr>
              <a:t>Val</a:t>
            </a:r>
            <a:r>
              <a:rPr lang="pt-BR" sz="1600" b="1" spc="65" dirty="0">
                <a:solidFill>
                  <a:srgbClr val="3B3B3B"/>
                </a:solidFill>
                <a:latin typeface="Microsoft YaHei"/>
                <a:cs typeface="Microsoft YaHei"/>
              </a:rPr>
              <a:t>ores</a:t>
            </a:r>
            <a:endParaRPr sz="1600" dirty="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lang="pt-BR" sz="1600" b="1" spc="-10" dirty="0">
                <a:solidFill>
                  <a:srgbClr val="B80106"/>
                </a:solidFill>
                <a:latin typeface="Arial"/>
                <a:cs typeface="Arial"/>
              </a:rPr>
              <a:t>Centrado no cliente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4FD9390E-DE24-8EA7-CA8F-F333B08E9AF2}"/>
              </a:ext>
            </a:extLst>
          </p:cNvPr>
          <p:cNvSpPr txBox="1"/>
          <p:nvPr/>
        </p:nvSpPr>
        <p:spPr>
          <a:xfrm>
            <a:off x="6103828" y="3734646"/>
            <a:ext cx="3051177" cy="1003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70" dirty="0" err="1">
                <a:solidFill>
                  <a:srgbClr val="3B3B3B"/>
                </a:solidFill>
                <a:latin typeface="Microsoft YaHei"/>
                <a:cs typeface="Microsoft YaHei"/>
              </a:rPr>
              <a:t>Orienta</a:t>
            </a:r>
            <a:r>
              <a:rPr lang="pt-BR" sz="1600" b="1" spc="70" dirty="0" err="1">
                <a:solidFill>
                  <a:srgbClr val="3B3B3B"/>
                </a:solidFill>
                <a:latin typeface="Microsoft YaHei"/>
                <a:cs typeface="Microsoft YaHei"/>
              </a:rPr>
              <a:t>ção</a:t>
            </a:r>
            <a:endParaRPr sz="1600" dirty="0">
              <a:latin typeface="Microsoft YaHei"/>
              <a:cs typeface="Microsoft YaHei"/>
            </a:endParaRPr>
          </a:p>
          <a:p>
            <a:pPr marL="12700" marR="5080">
              <a:lnSpc>
                <a:spcPct val="150000"/>
              </a:lnSpc>
              <a:spcBef>
                <a:spcPts val="415"/>
              </a:spcBef>
            </a:pPr>
            <a:r>
              <a:rPr sz="1600" b="1" dirty="0">
                <a:solidFill>
                  <a:srgbClr val="B80106"/>
                </a:solidFill>
                <a:latin typeface="Arial"/>
                <a:cs typeface="Arial"/>
              </a:rPr>
              <a:t>Com</a:t>
            </a:r>
            <a:r>
              <a:rPr lang="pt-BR" sz="1600" b="1" dirty="0">
                <a:solidFill>
                  <a:srgbClr val="B80106"/>
                </a:solidFill>
                <a:latin typeface="Arial"/>
                <a:cs typeface="Arial"/>
              </a:rPr>
              <a:t>prometidos com soluções de automação de processos 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9808485D-2CD7-B6EA-14BC-D4FA26DF3841}"/>
              </a:ext>
            </a:extLst>
          </p:cNvPr>
          <p:cNvSpPr txBox="1"/>
          <p:nvPr/>
        </p:nvSpPr>
        <p:spPr>
          <a:xfrm>
            <a:off x="1740542" y="2313304"/>
            <a:ext cx="15989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67" baseline="-4629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r>
              <a:rPr sz="2400" b="1" spc="-1064" baseline="-46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2400" b="1" spc="-20" baseline="-4629" dirty="0">
                <a:solidFill>
                  <a:srgbClr val="FFFFFF"/>
                </a:solidFill>
                <a:latin typeface="Microsoft YaHei"/>
                <a:cs typeface="Arial"/>
              </a:rPr>
              <a:t>anos</a:t>
            </a:r>
            <a:endParaRPr sz="2400" dirty="0">
              <a:latin typeface="Microsoft YaHei"/>
              <a:cs typeface="Microsoft YaHe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989F9D4A-09D7-D5BF-C711-89750782986B}"/>
              </a:ext>
            </a:extLst>
          </p:cNvPr>
          <p:cNvSpPr txBox="1"/>
          <p:nvPr/>
        </p:nvSpPr>
        <p:spPr>
          <a:xfrm>
            <a:off x="4124569" y="2313304"/>
            <a:ext cx="24098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baseline="-4629" dirty="0">
                <a:solidFill>
                  <a:srgbClr val="FFFFFF"/>
                </a:solidFill>
                <a:latin typeface="Arial"/>
                <a:cs typeface="Arial"/>
              </a:rPr>
              <a:t>138</a:t>
            </a:r>
            <a:r>
              <a:rPr lang="pt-BR" sz="2400" b="1" spc="-15" baseline="-46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2400" b="1" spc="-10" baseline="-4629" dirty="0">
                <a:solidFill>
                  <a:srgbClr val="FFFFFF"/>
                </a:solidFill>
                <a:latin typeface="Microsoft YaHei"/>
                <a:cs typeface="Arial"/>
              </a:rPr>
              <a:t>países</a:t>
            </a:r>
            <a:endParaRPr sz="2400" dirty="0">
              <a:latin typeface="Microsoft YaHei"/>
              <a:cs typeface="Microsoft YaHei"/>
            </a:endParaRP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8BC3C178-040C-A3C6-7DD3-9193DDE500F3}"/>
              </a:ext>
            </a:extLst>
          </p:cNvPr>
          <p:cNvSpPr txBox="1"/>
          <p:nvPr/>
        </p:nvSpPr>
        <p:spPr>
          <a:xfrm>
            <a:off x="4164188" y="4547189"/>
            <a:ext cx="317817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610000+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64FA54A1-7888-F620-DBBA-A404312909E0}"/>
              </a:ext>
            </a:extLst>
          </p:cNvPr>
          <p:cNvSpPr txBox="1"/>
          <p:nvPr/>
        </p:nvSpPr>
        <p:spPr>
          <a:xfrm>
            <a:off x="1456468" y="4951310"/>
            <a:ext cx="17799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400+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24" name="object 18">
            <a:extLst>
              <a:ext uri="{FF2B5EF4-FFF2-40B4-BE49-F238E27FC236}">
                <a16:creationId xmlns:a16="http://schemas.microsoft.com/office/drawing/2014/main" id="{263656ED-28BC-0899-AB19-5FC073322001}"/>
              </a:ext>
            </a:extLst>
          </p:cNvPr>
          <p:cNvSpPr txBox="1"/>
          <p:nvPr/>
        </p:nvSpPr>
        <p:spPr>
          <a:xfrm>
            <a:off x="1545056" y="4475129"/>
            <a:ext cx="24098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400" b="1" spc="-15" baseline="-4629" dirty="0">
                <a:solidFill>
                  <a:srgbClr val="FFFFFF"/>
                </a:solidFill>
                <a:latin typeface="Arial"/>
                <a:cs typeface="Arial"/>
              </a:rPr>
              <a:t>           + 400</a:t>
            </a:r>
            <a:endParaRPr sz="2400" dirty="0">
              <a:latin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7230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5DD8B-9258-6DC8-EBAE-82CBE7E86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E6992E1-4555-7EE8-116E-D338A5B19100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Instalações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FB3341C-2A03-6471-F086-B65603A31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8E0A3139-7A43-F2BC-83E6-22EB3D8DE4F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48" y="1081295"/>
            <a:ext cx="9121702" cy="4033095"/>
          </a:xfrm>
          <a:prstGeom prst="rect">
            <a:avLst/>
          </a:prstGeom>
        </p:spPr>
      </p:pic>
      <p:grpSp>
        <p:nvGrpSpPr>
          <p:cNvPr id="4" name="object 4">
            <a:extLst>
              <a:ext uri="{FF2B5EF4-FFF2-40B4-BE49-F238E27FC236}">
                <a16:creationId xmlns:a16="http://schemas.microsoft.com/office/drawing/2014/main" id="{C9F92512-7A3C-5DE8-EEB4-1CCE9AB29C85}"/>
              </a:ext>
            </a:extLst>
          </p:cNvPr>
          <p:cNvGrpSpPr/>
          <p:nvPr/>
        </p:nvGrpSpPr>
        <p:grpSpPr>
          <a:xfrm>
            <a:off x="1303358" y="1093346"/>
            <a:ext cx="3980273" cy="3714275"/>
            <a:chOff x="3013453" y="470678"/>
            <a:chExt cx="5307027" cy="5353312"/>
          </a:xfrm>
        </p:grpSpPr>
        <p:pic>
          <p:nvPicPr>
            <p:cNvPr id="5" name="object 10">
              <a:extLst>
                <a:ext uri="{FF2B5EF4-FFF2-40B4-BE49-F238E27FC236}">
                  <a16:creationId xmlns:a16="http://schemas.microsoft.com/office/drawing/2014/main" id="{5A16B4BE-67D0-3BDA-D8E3-8704458DD55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1245" y="5553938"/>
              <a:ext cx="129235" cy="270052"/>
            </a:xfrm>
            <a:prstGeom prst="rect">
              <a:avLst/>
            </a:prstGeom>
          </p:spPr>
        </p:pic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49332FF8-58BA-84BF-4517-FA2FCA78B9D3}"/>
                </a:ext>
              </a:extLst>
            </p:cNvPr>
            <p:cNvSpPr/>
            <p:nvPr/>
          </p:nvSpPr>
          <p:spPr>
            <a:xfrm>
              <a:off x="3117814" y="470684"/>
              <a:ext cx="1336039" cy="1151890"/>
            </a:xfrm>
            <a:custGeom>
              <a:avLst/>
              <a:gdLst/>
              <a:ahLst/>
              <a:cxnLst/>
              <a:rect l="l" t="t" r="r" b="b"/>
              <a:pathLst>
                <a:path w="1336039" h="1151890">
                  <a:moveTo>
                    <a:pt x="667880" y="1151509"/>
                  </a:moveTo>
                  <a:lnTo>
                    <a:pt x="620188" y="1149831"/>
                  </a:lnTo>
                  <a:lnTo>
                    <a:pt x="573400" y="1144875"/>
                  </a:lnTo>
                  <a:lnTo>
                    <a:pt x="527631" y="1136753"/>
                  </a:lnTo>
                  <a:lnTo>
                    <a:pt x="482992" y="1125577"/>
                  </a:lnTo>
                  <a:lnTo>
                    <a:pt x="439598" y="1111461"/>
                  </a:lnTo>
                  <a:lnTo>
                    <a:pt x="397560" y="1094516"/>
                  </a:lnTo>
                  <a:lnTo>
                    <a:pt x="356992" y="1074857"/>
                  </a:lnTo>
                  <a:lnTo>
                    <a:pt x="318007" y="1052595"/>
                  </a:lnTo>
                  <a:lnTo>
                    <a:pt x="280718" y="1027844"/>
                  </a:lnTo>
                  <a:lnTo>
                    <a:pt x="245238" y="1000717"/>
                  </a:lnTo>
                  <a:lnTo>
                    <a:pt x="211679" y="971325"/>
                  </a:lnTo>
                  <a:lnTo>
                    <a:pt x="180155" y="939783"/>
                  </a:lnTo>
                  <a:lnTo>
                    <a:pt x="150779" y="906202"/>
                  </a:lnTo>
                  <a:lnTo>
                    <a:pt x="123664" y="870696"/>
                  </a:lnTo>
                  <a:lnTo>
                    <a:pt x="98922" y="833377"/>
                  </a:lnTo>
                  <a:lnTo>
                    <a:pt x="76667" y="794358"/>
                  </a:lnTo>
                  <a:lnTo>
                    <a:pt x="57012" y="753753"/>
                  </a:lnTo>
                  <a:lnTo>
                    <a:pt x="40069" y="711673"/>
                  </a:lnTo>
                  <a:lnTo>
                    <a:pt x="25952" y="668231"/>
                  </a:lnTo>
                  <a:lnTo>
                    <a:pt x="14773" y="623541"/>
                  </a:lnTo>
                  <a:lnTo>
                    <a:pt x="6647" y="577715"/>
                  </a:lnTo>
                  <a:lnTo>
                    <a:pt x="1684" y="530867"/>
                  </a:lnTo>
                  <a:lnTo>
                    <a:pt x="0" y="483108"/>
                  </a:lnTo>
                  <a:lnTo>
                    <a:pt x="1684" y="435466"/>
                  </a:lnTo>
                  <a:lnTo>
                    <a:pt x="6647" y="388724"/>
                  </a:lnTo>
                  <a:lnTo>
                    <a:pt x="14773" y="342996"/>
                  </a:lnTo>
                  <a:lnTo>
                    <a:pt x="25952" y="298394"/>
                  </a:lnTo>
                  <a:lnTo>
                    <a:pt x="40069" y="255032"/>
                  </a:lnTo>
                  <a:lnTo>
                    <a:pt x="57012" y="213023"/>
                  </a:lnTo>
                  <a:lnTo>
                    <a:pt x="76667" y="172480"/>
                  </a:lnTo>
                  <a:lnTo>
                    <a:pt x="98922" y="133517"/>
                  </a:lnTo>
                  <a:lnTo>
                    <a:pt x="123664" y="96247"/>
                  </a:lnTo>
                  <a:lnTo>
                    <a:pt x="150779" y="60783"/>
                  </a:lnTo>
                  <a:lnTo>
                    <a:pt x="180155" y="27239"/>
                  </a:lnTo>
                  <a:lnTo>
                    <a:pt x="207405" y="0"/>
                  </a:lnTo>
                  <a:lnTo>
                    <a:pt x="1128305" y="0"/>
                  </a:lnTo>
                  <a:lnTo>
                    <a:pt x="1155607" y="27305"/>
                  </a:lnTo>
                  <a:lnTo>
                    <a:pt x="1184981" y="60868"/>
                  </a:lnTo>
                  <a:lnTo>
                    <a:pt x="1212094" y="96353"/>
                  </a:lnTo>
                  <a:lnTo>
                    <a:pt x="1236832" y="133648"/>
                  </a:lnTo>
                  <a:lnTo>
                    <a:pt x="1259084" y="172638"/>
                  </a:lnTo>
                  <a:lnTo>
                    <a:pt x="1278735" y="213212"/>
                  </a:lnTo>
                  <a:lnTo>
                    <a:pt x="1295673" y="255257"/>
                  </a:lnTo>
                  <a:lnTo>
                    <a:pt x="1309785" y="298659"/>
                  </a:lnTo>
                  <a:lnTo>
                    <a:pt x="1320957" y="343305"/>
                  </a:lnTo>
                  <a:lnTo>
                    <a:pt x="1329077" y="389082"/>
                  </a:lnTo>
                  <a:lnTo>
                    <a:pt x="1334033" y="435877"/>
                  </a:lnTo>
                  <a:lnTo>
                    <a:pt x="1335709" y="483577"/>
                  </a:lnTo>
                  <a:lnTo>
                    <a:pt x="1334033" y="531278"/>
                  </a:lnTo>
                  <a:lnTo>
                    <a:pt x="1329077" y="578073"/>
                  </a:lnTo>
                  <a:lnTo>
                    <a:pt x="1320957" y="623850"/>
                  </a:lnTo>
                  <a:lnTo>
                    <a:pt x="1309785" y="668496"/>
                  </a:lnTo>
                  <a:lnTo>
                    <a:pt x="1295673" y="711898"/>
                  </a:lnTo>
                  <a:lnTo>
                    <a:pt x="1278735" y="753942"/>
                  </a:lnTo>
                  <a:lnTo>
                    <a:pt x="1259084" y="794516"/>
                  </a:lnTo>
                  <a:lnTo>
                    <a:pt x="1236832" y="833507"/>
                  </a:lnTo>
                  <a:lnTo>
                    <a:pt x="1212094" y="870802"/>
                  </a:lnTo>
                  <a:lnTo>
                    <a:pt x="1184981" y="906287"/>
                  </a:lnTo>
                  <a:lnTo>
                    <a:pt x="1155607" y="939849"/>
                  </a:lnTo>
                  <a:lnTo>
                    <a:pt x="1124085" y="971377"/>
                  </a:lnTo>
                  <a:lnTo>
                    <a:pt x="1090527" y="1000755"/>
                  </a:lnTo>
                  <a:lnTo>
                    <a:pt x="1055048" y="1027872"/>
                  </a:lnTo>
                  <a:lnTo>
                    <a:pt x="1017759" y="1052615"/>
                  </a:lnTo>
                  <a:lnTo>
                    <a:pt x="978774" y="1074870"/>
                  </a:lnTo>
                  <a:lnTo>
                    <a:pt x="938206" y="1094525"/>
                  </a:lnTo>
                  <a:lnTo>
                    <a:pt x="896168" y="1111465"/>
                  </a:lnTo>
                  <a:lnTo>
                    <a:pt x="852772" y="1125579"/>
                  </a:lnTo>
                  <a:lnTo>
                    <a:pt x="808133" y="1136754"/>
                  </a:lnTo>
                  <a:lnTo>
                    <a:pt x="762362" y="1144876"/>
                  </a:lnTo>
                  <a:lnTo>
                    <a:pt x="715574" y="1149831"/>
                  </a:lnTo>
                  <a:lnTo>
                    <a:pt x="667880" y="1151509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2">
              <a:extLst>
                <a:ext uri="{FF2B5EF4-FFF2-40B4-BE49-F238E27FC236}">
                  <a16:creationId xmlns:a16="http://schemas.microsoft.com/office/drawing/2014/main" id="{0FDDCB14-50C6-D46E-E660-D04D982D573A}"/>
                </a:ext>
              </a:extLst>
            </p:cNvPr>
            <p:cNvSpPr/>
            <p:nvPr/>
          </p:nvSpPr>
          <p:spPr>
            <a:xfrm>
              <a:off x="3013453" y="470678"/>
              <a:ext cx="1571625" cy="1265556"/>
            </a:xfrm>
            <a:custGeom>
              <a:avLst/>
              <a:gdLst/>
              <a:ahLst/>
              <a:cxnLst/>
              <a:rect l="l" t="t" r="r" b="b"/>
              <a:pathLst>
                <a:path w="1571625" h="1265555">
                  <a:moveTo>
                    <a:pt x="785749" y="1265174"/>
                  </a:moveTo>
                  <a:lnTo>
                    <a:pt x="737898" y="1263740"/>
                  </a:lnTo>
                  <a:lnTo>
                    <a:pt x="690804" y="1259493"/>
                  </a:lnTo>
                  <a:lnTo>
                    <a:pt x="644551" y="1252516"/>
                  </a:lnTo>
                  <a:lnTo>
                    <a:pt x="599218" y="1242891"/>
                  </a:lnTo>
                  <a:lnTo>
                    <a:pt x="554889" y="1230700"/>
                  </a:lnTo>
                  <a:lnTo>
                    <a:pt x="511646" y="1216024"/>
                  </a:lnTo>
                  <a:lnTo>
                    <a:pt x="469571" y="1198947"/>
                  </a:lnTo>
                  <a:lnTo>
                    <a:pt x="428746" y="1179550"/>
                  </a:lnTo>
                  <a:lnTo>
                    <a:pt x="389254" y="1157915"/>
                  </a:lnTo>
                  <a:lnTo>
                    <a:pt x="351175" y="1134125"/>
                  </a:lnTo>
                  <a:lnTo>
                    <a:pt x="314594" y="1108262"/>
                  </a:lnTo>
                  <a:lnTo>
                    <a:pt x="279591" y="1080408"/>
                  </a:lnTo>
                  <a:lnTo>
                    <a:pt x="246249" y="1050645"/>
                  </a:lnTo>
                  <a:lnTo>
                    <a:pt x="214651" y="1019055"/>
                  </a:lnTo>
                  <a:lnTo>
                    <a:pt x="184878" y="985721"/>
                  </a:lnTo>
                  <a:lnTo>
                    <a:pt x="157014" y="950725"/>
                  </a:lnTo>
                  <a:lnTo>
                    <a:pt x="131140" y="914148"/>
                  </a:lnTo>
                  <a:lnTo>
                    <a:pt x="107338" y="876074"/>
                  </a:lnTo>
                  <a:lnTo>
                    <a:pt x="85692" y="836583"/>
                  </a:lnTo>
                  <a:lnTo>
                    <a:pt x="66367" y="795966"/>
                  </a:lnTo>
                  <a:lnTo>
                    <a:pt x="49276" y="753923"/>
                  </a:lnTo>
                  <a:lnTo>
                    <a:pt x="34585" y="710714"/>
                  </a:lnTo>
                  <a:lnTo>
                    <a:pt x="22376" y="666421"/>
                  </a:lnTo>
                  <a:lnTo>
                    <a:pt x="12730" y="621127"/>
                  </a:lnTo>
                  <a:lnTo>
                    <a:pt x="5731" y="574914"/>
                  </a:lnTo>
                  <a:lnTo>
                    <a:pt x="1460" y="527864"/>
                  </a:lnTo>
                  <a:lnTo>
                    <a:pt x="0" y="480060"/>
                  </a:lnTo>
                  <a:lnTo>
                    <a:pt x="1460" y="432148"/>
                  </a:lnTo>
                  <a:lnTo>
                    <a:pt x="5731" y="384998"/>
                  </a:lnTo>
                  <a:lnTo>
                    <a:pt x="12730" y="338693"/>
                  </a:lnTo>
                  <a:lnTo>
                    <a:pt x="22376" y="293314"/>
                  </a:lnTo>
                  <a:lnTo>
                    <a:pt x="34585" y="248943"/>
                  </a:lnTo>
                  <a:lnTo>
                    <a:pt x="49276" y="205663"/>
                  </a:lnTo>
                  <a:lnTo>
                    <a:pt x="66367" y="163556"/>
                  </a:lnTo>
                  <a:lnTo>
                    <a:pt x="85873" y="122525"/>
                  </a:lnTo>
                  <a:lnTo>
                    <a:pt x="107515" y="83035"/>
                  </a:lnTo>
                  <a:lnTo>
                    <a:pt x="131309" y="44960"/>
                  </a:lnTo>
                  <a:lnTo>
                    <a:pt x="157173" y="8384"/>
                  </a:lnTo>
                  <a:lnTo>
                    <a:pt x="163843" y="0"/>
                  </a:lnTo>
                  <a:lnTo>
                    <a:pt x="1407684" y="0"/>
                  </a:lnTo>
                  <a:lnTo>
                    <a:pt x="1440294" y="45087"/>
                  </a:lnTo>
                  <a:lnTo>
                    <a:pt x="1464083" y="83185"/>
                  </a:lnTo>
                  <a:lnTo>
                    <a:pt x="1485716" y="122702"/>
                  </a:lnTo>
                  <a:lnTo>
                    <a:pt x="1505026" y="163349"/>
                  </a:lnTo>
                  <a:lnTo>
                    <a:pt x="1522101" y="205424"/>
                  </a:lnTo>
                  <a:lnTo>
                    <a:pt x="1536775" y="248669"/>
                  </a:lnTo>
                  <a:lnTo>
                    <a:pt x="1548964" y="293000"/>
                  </a:lnTo>
                  <a:lnTo>
                    <a:pt x="1558588" y="338336"/>
                  </a:lnTo>
                  <a:lnTo>
                    <a:pt x="1565564" y="384595"/>
                  </a:lnTo>
                  <a:lnTo>
                    <a:pt x="1569810" y="431694"/>
                  </a:lnTo>
                  <a:lnTo>
                    <a:pt x="1571244" y="479551"/>
                  </a:lnTo>
                  <a:lnTo>
                    <a:pt x="1569810" y="527410"/>
                  </a:lnTo>
                  <a:lnTo>
                    <a:pt x="1565564" y="574511"/>
                  </a:lnTo>
                  <a:lnTo>
                    <a:pt x="1558588" y="620770"/>
                  </a:lnTo>
                  <a:lnTo>
                    <a:pt x="1548964" y="666107"/>
                  </a:lnTo>
                  <a:lnTo>
                    <a:pt x="1536775" y="710439"/>
                  </a:lnTo>
                  <a:lnTo>
                    <a:pt x="1522101" y="753684"/>
                  </a:lnTo>
                  <a:lnTo>
                    <a:pt x="1505026" y="795759"/>
                  </a:lnTo>
                  <a:lnTo>
                    <a:pt x="1485535" y="836760"/>
                  </a:lnTo>
                  <a:lnTo>
                    <a:pt x="1463907" y="876224"/>
                  </a:lnTo>
                  <a:lnTo>
                    <a:pt x="1440125" y="914275"/>
                  </a:lnTo>
                  <a:lnTo>
                    <a:pt x="1414271" y="950831"/>
                  </a:lnTo>
                  <a:lnTo>
                    <a:pt x="1386428" y="985808"/>
                  </a:lnTo>
                  <a:lnTo>
                    <a:pt x="1356677" y="1019126"/>
                  </a:lnTo>
                  <a:lnTo>
                    <a:pt x="1325099" y="1050702"/>
                  </a:lnTo>
                  <a:lnTo>
                    <a:pt x="1291778" y="1080452"/>
                  </a:lnTo>
                  <a:lnTo>
                    <a:pt x="1256794" y="1108296"/>
                  </a:lnTo>
                  <a:lnTo>
                    <a:pt x="1220231" y="1134151"/>
                  </a:lnTo>
                  <a:lnTo>
                    <a:pt x="1182170" y="1157934"/>
                  </a:lnTo>
                  <a:lnTo>
                    <a:pt x="1142692" y="1179563"/>
                  </a:lnTo>
                  <a:lnTo>
                    <a:pt x="1101881" y="1198955"/>
                  </a:lnTo>
                  <a:lnTo>
                    <a:pt x="1059818" y="1216030"/>
                  </a:lnTo>
                  <a:lnTo>
                    <a:pt x="1016585" y="1230703"/>
                  </a:lnTo>
                  <a:lnTo>
                    <a:pt x="972264" y="1242893"/>
                  </a:lnTo>
                  <a:lnTo>
                    <a:pt x="926938" y="1252517"/>
                  </a:lnTo>
                  <a:lnTo>
                    <a:pt x="880689" y="1259494"/>
                  </a:lnTo>
                  <a:lnTo>
                    <a:pt x="833598" y="1263740"/>
                  </a:lnTo>
                  <a:lnTo>
                    <a:pt x="785749" y="1265174"/>
                  </a:lnTo>
                  <a:close/>
                </a:path>
              </a:pathLst>
            </a:custGeom>
            <a:solidFill>
              <a:srgbClr val="FFFFFF">
                <a:alpha val="230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13">
            <a:extLst>
              <a:ext uri="{FF2B5EF4-FFF2-40B4-BE49-F238E27FC236}">
                <a16:creationId xmlns:a16="http://schemas.microsoft.com/office/drawing/2014/main" id="{1A16E3FF-9A22-B4BB-F34B-2008B73A1A48}"/>
              </a:ext>
            </a:extLst>
          </p:cNvPr>
          <p:cNvSpPr txBox="1"/>
          <p:nvPr/>
        </p:nvSpPr>
        <p:spPr>
          <a:xfrm>
            <a:off x="1405400" y="1189976"/>
            <a:ext cx="985028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pt-BR" sz="1600" b="1" spc="-10" dirty="0">
                <a:solidFill>
                  <a:srgbClr val="1C4299"/>
                </a:solidFill>
                <a:latin typeface="Arial"/>
                <a:cs typeface="Arial"/>
              </a:rPr>
              <a:t>Escritório Central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0" name="object 14">
            <a:extLst>
              <a:ext uri="{FF2B5EF4-FFF2-40B4-BE49-F238E27FC236}">
                <a16:creationId xmlns:a16="http://schemas.microsoft.com/office/drawing/2014/main" id="{B1B92EF1-2F54-2030-A4E9-1FE0944D3E4E}"/>
              </a:ext>
            </a:extLst>
          </p:cNvPr>
          <p:cNvGrpSpPr/>
          <p:nvPr/>
        </p:nvGrpSpPr>
        <p:grpSpPr>
          <a:xfrm>
            <a:off x="1527323" y="1047663"/>
            <a:ext cx="7441746" cy="1652283"/>
            <a:chOff x="2377440" y="-171607"/>
            <a:chExt cx="9922332" cy="2381406"/>
          </a:xfrm>
        </p:grpSpPr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F2B39FED-C200-215A-8BDD-39A9A7B5DA2A}"/>
                </a:ext>
              </a:extLst>
            </p:cNvPr>
            <p:cNvSpPr/>
            <p:nvPr/>
          </p:nvSpPr>
          <p:spPr>
            <a:xfrm>
              <a:off x="2377440" y="1264919"/>
              <a:ext cx="36830" cy="944880"/>
            </a:xfrm>
            <a:custGeom>
              <a:avLst/>
              <a:gdLst/>
              <a:ahLst/>
              <a:cxnLst/>
              <a:rect l="l" t="t" r="r" b="b"/>
              <a:pathLst>
                <a:path w="36830" h="944880">
                  <a:moveTo>
                    <a:pt x="36576" y="944879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8">
              <a:extLst>
                <a:ext uri="{FF2B5EF4-FFF2-40B4-BE49-F238E27FC236}">
                  <a16:creationId xmlns:a16="http://schemas.microsoft.com/office/drawing/2014/main" id="{565DABE1-9D8B-2A99-EDF7-53C185E47D4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18215" y="-171607"/>
              <a:ext cx="1781557" cy="792479"/>
            </a:xfrm>
            <a:prstGeom prst="rect">
              <a:avLst/>
            </a:prstGeom>
          </p:spPr>
        </p:pic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D802E9B2-1A1F-853A-E1B6-D746B5480DA1}"/>
                </a:ext>
              </a:extLst>
            </p:cNvPr>
            <p:cNvSpPr/>
            <p:nvPr/>
          </p:nvSpPr>
          <p:spPr>
            <a:xfrm>
              <a:off x="4288536" y="10795"/>
              <a:ext cx="1419225" cy="1421130"/>
            </a:xfrm>
            <a:custGeom>
              <a:avLst/>
              <a:gdLst/>
              <a:ahLst/>
              <a:cxnLst/>
              <a:rect l="l" t="t" r="r" b="b"/>
              <a:pathLst>
                <a:path w="1419225" h="1421130">
                  <a:moveTo>
                    <a:pt x="709206" y="1420685"/>
                  </a:moveTo>
                  <a:lnTo>
                    <a:pt x="660616" y="1419046"/>
                  </a:lnTo>
                  <a:lnTo>
                    <a:pt x="612906" y="1414200"/>
                  </a:lnTo>
                  <a:lnTo>
                    <a:pt x="566181" y="1406253"/>
                  </a:lnTo>
                  <a:lnTo>
                    <a:pt x="520547" y="1395310"/>
                  </a:lnTo>
                  <a:lnTo>
                    <a:pt x="476110" y="1381477"/>
                  </a:lnTo>
                  <a:lnTo>
                    <a:pt x="432975" y="1364860"/>
                  </a:lnTo>
                  <a:lnTo>
                    <a:pt x="391249" y="1345564"/>
                  </a:lnTo>
                  <a:lnTo>
                    <a:pt x="351037" y="1323694"/>
                  </a:lnTo>
                  <a:lnTo>
                    <a:pt x="312445" y="1299357"/>
                  </a:lnTo>
                  <a:lnTo>
                    <a:pt x="275580" y="1272659"/>
                  </a:lnTo>
                  <a:lnTo>
                    <a:pt x="240546" y="1243704"/>
                  </a:lnTo>
                  <a:lnTo>
                    <a:pt x="207451" y="1212599"/>
                  </a:lnTo>
                  <a:lnTo>
                    <a:pt x="176399" y="1179449"/>
                  </a:lnTo>
                  <a:lnTo>
                    <a:pt x="147497" y="1144359"/>
                  </a:lnTo>
                  <a:lnTo>
                    <a:pt x="120850" y="1107437"/>
                  </a:lnTo>
                  <a:lnTo>
                    <a:pt x="96565" y="1068786"/>
                  </a:lnTo>
                  <a:lnTo>
                    <a:pt x="74747" y="1028513"/>
                  </a:lnTo>
                  <a:lnTo>
                    <a:pt x="55502" y="986724"/>
                  </a:lnTo>
                  <a:lnTo>
                    <a:pt x="38937" y="943523"/>
                  </a:lnTo>
                  <a:lnTo>
                    <a:pt x="25156" y="899018"/>
                  </a:lnTo>
                  <a:lnTo>
                    <a:pt x="14266" y="853313"/>
                  </a:lnTo>
                  <a:lnTo>
                    <a:pt x="6373" y="806514"/>
                  </a:lnTo>
                  <a:lnTo>
                    <a:pt x="1582" y="758726"/>
                  </a:lnTo>
                  <a:lnTo>
                    <a:pt x="0" y="710056"/>
                  </a:lnTo>
                  <a:lnTo>
                    <a:pt x="1582" y="661457"/>
                  </a:lnTo>
                  <a:lnTo>
                    <a:pt x="6373" y="613733"/>
                  </a:lnTo>
                  <a:lnTo>
                    <a:pt x="14266" y="566993"/>
                  </a:lnTo>
                  <a:lnTo>
                    <a:pt x="25156" y="521340"/>
                  </a:lnTo>
                  <a:lnTo>
                    <a:pt x="38937" y="476883"/>
                  </a:lnTo>
                  <a:lnTo>
                    <a:pt x="55502" y="433725"/>
                  </a:lnTo>
                  <a:lnTo>
                    <a:pt x="74747" y="391974"/>
                  </a:lnTo>
                  <a:lnTo>
                    <a:pt x="96565" y="351735"/>
                  </a:lnTo>
                  <a:lnTo>
                    <a:pt x="120850" y="313114"/>
                  </a:lnTo>
                  <a:lnTo>
                    <a:pt x="147497" y="276217"/>
                  </a:lnTo>
                  <a:lnTo>
                    <a:pt x="176399" y="241150"/>
                  </a:lnTo>
                  <a:lnTo>
                    <a:pt x="207451" y="208019"/>
                  </a:lnTo>
                  <a:lnTo>
                    <a:pt x="240546" y="176930"/>
                  </a:lnTo>
                  <a:lnTo>
                    <a:pt x="275580" y="147988"/>
                  </a:lnTo>
                  <a:lnTo>
                    <a:pt x="312445" y="121300"/>
                  </a:lnTo>
                  <a:lnTo>
                    <a:pt x="351037" y="96972"/>
                  </a:lnTo>
                  <a:lnTo>
                    <a:pt x="391249" y="75109"/>
                  </a:lnTo>
                  <a:lnTo>
                    <a:pt x="432975" y="55818"/>
                  </a:lnTo>
                  <a:lnTo>
                    <a:pt x="476110" y="39203"/>
                  </a:lnTo>
                  <a:lnTo>
                    <a:pt x="520547" y="25372"/>
                  </a:lnTo>
                  <a:lnTo>
                    <a:pt x="566181" y="14431"/>
                  </a:lnTo>
                  <a:lnTo>
                    <a:pt x="612906" y="6484"/>
                  </a:lnTo>
                  <a:lnTo>
                    <a:pt x="660616" y="1638"/>
                  </a:lnTo>
                  <a:lnTo>
                    <a:pt x="709206" y="0"/>
                  </a:lnTo>
                  <a:lnTo>
                    <a:pt x="757793" y="1638"/>
                  </a:lnTo>
                  <a:lnTo>
                    <a:pt x="805502" y="6484"/>
                  </a:lnTo>
                  <a:lnTo>
                    <a:pt x="852227" y="14431"/>
                  </a:lnTo>
                  <a:lnTo>
                    <a:pt x="897861" y="25374"/>
                  </a:lnTo>
                  <a:lnTo>
                    <a:pt x="942299" y="39206"/>
                  </a:lnTo>
                  <a:lnTo>
                    <a:pt x="985436" y="55822"/>
                  </a:lnTo>
                  <a:lnTo>
                    <a:pt x="1027166" y="75116"/>
                  </a:lnTo>
                  <a:lnTo>
                    <a:pt x="1067382" y="96983"/>
                  </a:lnTo>
                  <a:lnTo>
                    <a:pt x="1105980" y="121316"/>
                  </a:lnTo>
                  <a:lnTo>
                    <a:pt x="1142854" y="148009"/>
                  </a:lnTo>
                  <a:lnTo>
                    <a:pt x="1177898" y="176958"/>
                  </a:lnTo>
                  <a:lnTo>
                    <a:pt x="1211006" y="208056"/>
                  </a:lnTo>
                  <a:lnTo>
                    <a:pt x="1242073" y="241197"/>
                  </a:lnTo>
                  <a:lnTo>
                    <a:pt x="1270993" y="276275"/>
                  </a:lnTo>
                  <a:lnTo>
                    <a:pt x="1297660" y="313185"/>
                  </a:lnTo>
                  <a:lnTo>
                    <a:pt x="1321969" y="351821"/>
                  </a:lnTo>
                  <a:lnTo>
                    <a:pt x="1343814" y="392078"/>
                  </a:lnTo>
                  <a:lnTo>
                    <a:pt x="1363089" y="433848"/>
                  </a:lnTo>
                  <a:lnTo>
                    <a:pt x="1379689" y="477028"/>
                  </a:lnTo>
                  <a:lnTo>
                    <a:pt x="1393507" y="521509"/>
                  </a:lnTo>
                  <a:lnTo>
                    <a:pt x="1404439" y="567188"/>
                  </a:lnTo>
                  <a:lnTo>
                    <a:pt x="1412378" y="613958"/>
                  </a:lnTo>
                  <a:lnTo>
                    <a:pt x="1417219" y="661714"/>
                  </a:lnTo>
                  <a:lnTo>
                    <a:pt x="1418856" y="710349"/>
                  </a:lnTo>
                  <a:lnTo>
                    <a:pt x="1417219" y="758983"/>
                  </a:lnTo>
                  <a:lnTo>
                    <a:pt x="1412378" y="806739"/>
                  </a:lnTo>
                  <a:lnTo>
                    <a:pt x="1404439" y="853508"/>
                  </a:lnTo>
                  <a:lnTo>
                    <a:pt x="1393507" y="899187"/>
                  </a:lnTo>
                  <a:lnTo>
                    <a:pt x="1379689" y="943668"/>
                  </a:lnTo>
                  <a:lnTo>
                    <a:pt x="1363089" y="986847"/>
                  </a:lnTo>
                  <a:lnTo>
                    <a:pt x="1343814" y="1028617"/>
                  </a:lnTo>
                  <a:lnTo>
                    <a:pt x="1321969" y="1068872"/>
                  </a:lnTo>
                  <a:lnTo>
                    <a:pt x="1297660" y="1107508"/>
                  </a:lnTo>
                  <a:lnTo>
                    <a:pt x="1270993" y="1144417"/>
                  </a:lnTo>
                  <a:lnTo>
                    <a:pt x="1242073" y="1179495"/>
                  </a:lnTo>
                  <a:lnTo>
                    <a:pt x="1211006" y="1212635"/>
                  </a:lnTo>
                  <a:lnTo>
                    <a:pt x="1177898" y="1243732"/>
                  </a:lnTo>
                  <a:lnTo>
                    <a:pt x="1142854" y="1272680"/>
                  </a:lnTo>
                  <a:lnTo>
                    <a:pt x="1105980" y="1299373"/>
                  </a:lnTo>
                  <a:lnTo>
                    <a:pt x="1067382" y="1323705"/>
                  </a:lnTo>
                  <a:lnTo>
                    <a:pt x="1027166" y="1345571"/>
                  </a:lnTo>
                  <a:lnTo>
                    <a:pt x="985436" y="1364864"/>
                  </a:lnTo>
                  <a:lnTo>
                    <a:pt x="942299" y="1381480"/>
                  </a:lnTo>
                  <a:lnTo>
                    <a:pt x="897861" y="1395312"/>
                  </a:lnTo>
                  <a:lnTo>
                    <a:pt x="852227" y="1406254"/>
                  </a:lnTo>
                  <a:lnTo>
                    <a:pt x="805502" y="1414201"/>
                  </a:lnTo>
                  <a:lnTo>
                    <a:pt x="757793" y="1419046"/>
                  </a:lnTo>
                  <a:lnTo>
                    <a:pt x="709206" y="1420685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F0205027-C5A8-D751-C5C7-121C6232E2A6}"/>
                </a:ext>
              </a:extLst>
            </p:cNvPr>
            <p:cNvSpPr/>
            <p:nvPr/>
          </p:nvSpPr>
          <p:spPr>
            <a:xfrm>
              <a:off x="4166616" y="0"/>
              <a:ext cx="1669414" cy="1563370"/>
            </a:xfrm>
            <a:custGeom>
              <a:avLst/>
              <a:gdLst/>
              <a:ahLst/>
              <a:cxnLst/>
              <a:rect l="l" t="t" r="r" b="b"/>
              <a:pathLst>
                <a:path w="1669414" h="1563370">
                  <a:moveTo>
                    <a:pt x="834326" y="1563065"/>
                  </a:moveTo>
                  <a:lnTo>
                    <a:pt x="786960" y="1561742"/>
                  </a:lnTo>
                  <a:lnTo>
                    <a:pt x="740287" y="1557821"/>
                  </a:lnTo>
                  <a:lnTo>
                    <a:pt x="694378" y="1551372"/>
                  </a:lnTo>
                  <a:lnTo>
                    <a:pt x="649303" y="1542466"/>
                  </a:lnTo>
                  <a:lnTo>
                    <a:pt x="605133" y="1531172"/>
                  </a:lnTo>
                  <a:lnTo>
                    <a:pt x="561939" y="1517561"/>
                  </a:lnTo>
                  <a:lnTo>
                    <a:pt x="519791" y="1501704"/>
                  </a:lnTo>
                  <a:lnTo>
                    <a:pt x="478760" y="1483671"/>
                  </a:lnTo>
                  <a:lnTo>
                    <a:pt x="438915" y="1463533"/>
                  </a:lnTo>
                  <a:lnTo>
                    <a:pt x="400329" y="1441359"/>
                  </a:lnTo>
                  <a:lnTo>
                    <a:pt x="363070" y="1417220"/>
                  </a:lnTo>
                  <a:lnTo>
                    <a:pt x="327211" y="1391186"/>
                  </a:lnTo>
                  <a:lnTo>
                    <a:pt x="292821" y="1363328"/>
                  </a:lnTo>
                  <a:lnTo>
                    <a:pt x="259971" y="1333717"/>
                  </a:lnTo>
                  <a:lnTo>
                    <a:pt x="228732" y="1302422"/>
                  </a:lnTo>
                  <a:lnTo>
                    <a:pt x="199174" y="1269514"/>
                  </a:lnTo>
                  <a:lnTo>
                    <a:pt x="171367" y="1235063"/>
                  </a:lnTo>
                  <a:lnTo>
                    <a:pt x="145383" y="1199141"/>
                  </a:lnTo>
                  <a:lnTo>
                    <a:pt x="121291" y="1161816"/>
                  </a:lnTo>
                  <a:lnTo>
                    <a:pt x="99163" y="1123159"/>
                  </a:lnTo>
                  <a:lnTo>
                    <a:pt x="79068" y="1083242"/>
                  </a:lnTo>
                  <a:lnTo>
                    <a:pt x="61078" y="1042134"/>
                  </a:lnTo>
                  <a:lnTo>
                    <a:pt x="45263" y="999905"/>
                  </a:lnTo>
                  <a:lnTo>
                    <a:pt x="31694" y="956627"/>
                  </a:lnTo>
                  <a:lnTo>
                    <a:pt x="20440" y="912369"/>
                  </a:lnTo>
                  <a:lnTo>
                    <a:pt x="11574" y="867201"/>
                  </a:lnTo>
                  <a:lnTo>
                    <a:pt x="5164" y="821195"/>
                  </a:lnTo>
                  <a:lnTo>
                    <a:pt x="1283" y="774420"/>
                  </a:lnTo>
                  <a:lnTo>
                    <a:pt x="0" y="726948"/>
                  </a:lnTo>
                  <a:lnTo>
                    <a:pt x="1283" y="679596"/>
                  </a:lnTo>
                  <a:lnTo>
                    <a:pt x="5164" y="632935"/>
                  </a:lnTo>
                  <a:lnTo>
                    <a:pt x="11574" y="587034"/>
                  </a:lnTo>
                  <a:lnTo>
                    <a:pt x="20440" y="541964"/>
                  </a:lnTo>
                  <a:lnTo>
                    <a:pt x="31694" y="497796"/>
                  </a:lnTo>
                  <a:lnTo>
                    <a:pt x="45263" y="454601"/>
                  </a:lnTo>
                  <a:lnTo>
                    <a:pt x="61078" y="412448"/>
                  </a:lnTo>
                  <a:lnTo>
                    <a:pt x="79068" y="371409"/>
                  </a:lnTo>
                  <a:lnTo>
                    <a:pt x="99163" y="331555"/>
                  </a:lnTo>
                  <a:lnTo>
                    <a:pt x="121291" y="292956"/>
                  </a:lnTo>
                  <a:lnTo>
                    <a:pt x="145383" y="255682"/>
                  </a:lnTo>
                  <a:lnTo>
                    <a:pt x="171367" y="219805"/>
                  </a:lnTo>
                  <a:lnTo>
                    <a:pt x="199174" y="185395"/>
                  </a:lnTo>
                  <a:lnTo>
                    <a:pt x="228732" y="152524"/>
                  </a:lnTo>
                  <a:lnTo>
                    <a:pt x="259971" y="121260"/>
                  </a:lnTo>
                  <a:lnTo>
                    <a:pt x="292821" y="91676"/>
                  </a:lnTo>
                  <a:lnTo>
                    <a:pt x="327211" y="63842"/>
                  </a:lnTo>
                  <a:lnTo>
                    <a:pt x="363070" y="37828"/>
                  </a:lnTo>
                  <a:lnTo>
                    <a:pt x="400329" y="13706"/>
                  </a:lnTo>
                  <a:lnTo>
                    <a:pt x="424194" y="0"/>
                  </a:lnTo>
                  <a:lnTo>
                    <a:pt x="1244434" y="0"/>
                  </a:lnTo>
                  <a:lnTo>
                    <a:pt x="1305602" y="37861"/>
                  </a:lnTo>
                  <a:lnTo>
                    <a:pt x="1341468" y="63885"/>
                  </a:lnTo>
                  <a:lnTo>
                    <a:pt x="1375865" y="91731"/>
                  </a:lnTo>
                  <a:lnTo>
                    <a:pt x="1408724" y="121329"/>
                  </a:lnTo>
                  <a:lnTo>
                    <a:pt x="1439973" y="152608"/>
                  </a:lnTo>
                  <a:lnTo>
                    <a:pt x="1469542" y="185498"/>
                  </a:lnTo>
                  <a:lnTo>
                    <a:pt x="1497362" y="219928"/>
                  </a:lnTo>
                  <a:lnTo>
                    <a:pt x="1523361" y="255828"/>
                  </a:lnTo>
                  <a:lnTo>
                    <a:pt x="1547468" y="293127"/>
                  </a:lnTo>
                  <a:lnTo>
                    <a:pt x="1569614" y="331755"/>
                  </a:lnTo>
                  <a:lnTo>
                    <a:pt x="1589728" y="371641"/>
                  </a:lnTo>
                  <a:lnTo>
                    <a:pt x="1607740" y="412714"/>
                  </a:lnTo>
                  <a:lnTo>
                    <a:pt x="1623579" y="454905"/>
                  </a:lnTo>
                  <a:lnTo>
                    <a:pt x="1637174" y="498142"/>
                  </a:lnTo>
                  <a:lnTo>
                    <a:pt x="1648456" y="542355"/>
                  </a:lnTo>
                  <a:lnTo>
                    <a:pt x="1657353" y="587474"/>
                  </a:lnTo>
                  <a:lnTo>
                    <a:pt x="1663795" y="633427"/>
                  </a:lnTo>
                  <a:lnTo>
                    <a:pt x="1667712" y="680145"/>
                  </a:lnTo>
                  <a:lnTo>
                    <a:pt x="1669034" y="727557"/>
                  </a:lnTo>
                  <a:lnTo>
                    <a:pt x="1667712" y="774969"/>
                  </a:lnTo>
                  <a:lnTo>
                    <a:pt x="1663795" y="821687"/>
                  </a:lnTo>
                  <a:lnTo>
                    <a:pt x="1657353" y="867641"/>
                  </a:lnTo>
                  <a:lnTo>
                    <a:pt x="1648456" y="912759"/>
                  </a:lnTo>
                  <a:lnTo>
                    <a:pt x="1637174" y="956972"/>
                  </a:lnTo>
                  <a:lnTo>
                    <a:pt x="1623579" y="1000209"/>
                  </a:lnTo>
                  <a:lnTo>
                    <a:pt x="1607740" y="1042400"/>
                  </a:lnTo>
                  <a:lnTo>
                    <a:pt x="1589728" y="1083474"/>
                  </a:lnTo>
                  <a:lnTo>
                    <a:pt x="1569614" y="1123359"/>
                  </a:lnTo>
                  <a:lnTo>
                    <a:pt x="1547468" y="1161987"/>
                  </a:lnTo>
                  <a:lnTo>
                    <a:pt x="1523361" y="1199286"/>
                  </a:lnTo>
                  <a:lnTo>
                    <a:pt x="1497362" y="1235186"/>
                  </a:lnTo>
                  <a:lnTo>
                    <a:pt x="1469542" y="1269616"/>
                  </a:lnTo>
                  <a:lnTo>
                    <a:pt x="1439973" y="1302506"/>
                  </a:lnTo>
                  <a:lnTo>
                    <a:pt x="1408724" y="1333785"/>
                  </a:lnTo>
                  <a:lnTo>
                    <a:pt x="1375865" y="1363383"/>
                  </a:lnTo>
                  <a:lnTo>
                    <a:pt x="1341468" y="1391229"/>
                  </a:lnTo>
                  <a:lnTo>
                    <a:pt x="1305602" y="1417253"/>
                  </a:lnTo>
                  <a:lnTo>
                    <a:pt x="1268339" y="1441384"/>
                  </a:lnTo>
                  <a:lnTo>
                    <a:pt x="1229748" y="1463551"/>
                  </a:lnTo>
                  <a:lnTo>
                    <a:pt x="1189900" y="1483684"/>
                  </a:lnTo>
                  <a:lnTo>
                    <a:pt x="1148866" y="1501713"/>
                  </a:lnTo>
                  <a:lnTo>
                    <a:pt x="1106716" y="1517567"/>
                  </a:lnTo>
                  <a:lnTo>
                    <a:pt x="1063521" y="1531175"/>
                  </a:lnTo>
                  <a:lnTo>
                    <a:pt x="1019350" y="1542467"/>
                  </a:lnTo>
                  <a:lnTo>
                    <a:pt x="974275" y="1551373"/>
                  </a:lnTo>
                  <a:lnTo>
                    <a:pt x="928365" y="1557821"/>
                  </a:lnTo>
                  <a:lnTo>
                    <a:pt x="881692" y="1561742"/>
                  </a:lnTo>
                  <a:lnTo>
                    <a:pt x="834326" y="1563065"/>
                  </a:lnTo>
                  <a:close/>
                </a:path>
              </a:pathLst>
            </a:custGeom>
            <a:solidFill>
              <a:srgbClr val="FFFFFF">
                <a:alpha val="230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21">
            <a:extLst>
              <a:ext uri="{FF2B5EF4-FFF2-40B4-BE49-F238E27FC236}">
                <a16:creationId xmlns:a16="http://schemas.microsoft.com/office/drawing/2014/main" id="{252D60CB-45AB-F35C-C021-028DB7196C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67523" y="1254492"/>
            <a:ext cx="1064419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0" algn="ctr">
              <a:lnSpc>
                <a:spcPct val="100000"/>
              </a:lnSpc>
              <a:spcBef>
                <a:spcPts val="100"/>
              </a:spcBef>
            </a:pPr>
            <a:r>
              <a:rPr lang="pt-BR" sz="1600" b="1" spc="-20" dirty="0">
                <a:solidFill>
                  <a:srgbClr val="1C4299"/>
                </a:solidFill>
                <a:latin typeface="Arial"/>
                <a:cs typeface="Arial"/>
              </a:rPr>
              <a:t>Fábrica Medidores de Vazão</a:t>
            </a:r>
            <a:endParaRPr sz="1600" b="1" spc="-10" dirty="0">
              <a:solidFill>
                <a:srgbClr val="1C4299"/>
              </a:solidFill>
              <a:latin typeface="Arial"/>
              <a:cs typeface="Arial"/>
            </a:endParaRPr>
          </a:p>
        </p:txBody>
      </p:sp>
      <p:grpSp>
        <p:nvGrpSpPr>
          <p:cNvPr id="19" name="object 22">
            <a:extLst>
              <a:ext uri="{FF2B5EF4-FFF2-40B4-BE49-F238E27FC236}">
                <a16:creationId xmlns:a16="http://schemas.microsoft.com/office/drawing/2014/main" id="{EA0C2B09-76B3-C501-5424-8C447161E488}"/>
              </a:ext>
            </a:extLst>
          </p:cNvPr>
          <p:cNvGrpSpPr/>
          <p:nvPr/>
        </p:nvGrpSpPr>
        <p:grpSpPr>
          <a:xfrm>
            <a:off x="3472202" y="1097846"/>
            <a:ext cx="2498408" cy="1966749"/>
            <a:chOff x="4946903" y="277495"/>
            <a:chExt cx="3331210" cy="2834639"/>
          </a:xfrm>
        </p:grpSpPr>
        <p:pic>
          <p:nvPicPr>
            <p:cNvPr id="20" name="object 23">
              <a:extLst>
                <a:ext uri="{FF2B5EF4-FFF2-40B4-BE49-F238E27FC236}">
                  <a16:creationId xmlns:a16="http://schemas.microsoft.com/office/drawing/2014/main" id="{DAA1DC52-DCC3-60DD-C565-93A448AED29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6903" y="2983763"/>
              <a:ext cx="128854" cy="128371"/>
            </a:xfrm>
            <a:prstGeom prst="rect">
              <a:avLst/>
            </a:prstGeom>
          </p:spPr>
        </p:pic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E120E582-51FB-A27E-BACB-D941036F8EB6}"/>
                </a:ext>
              </a:extLst>
            </p:cNvPr>
            <p:cNvSpPr/>
            <p:nvPr/>
          </p:nvSpPr>
          <p:spPr>
            <a:xfrm>
              <a:off x="5000243" y="1563623"/>
              <a:ext cx="10795" cy="1424940"/>
            </a:xfrm>
            <a:custGeom>
              <a:avLst/>
              <a:gdLst/>
              <a:ahLst/>
              <a:cxnLst/>
              <a:rect l="l" t="t" r="r" b="b"/>
              <a:pathLst>
                <a:path w="10795" h="1424939">
                  <a:moveTo>
                    <a:pt x="10667" y="1424939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F93FD9F8-D7E1-DD22-A13D-9EE305A1CF37}"/>
                </a:ext>
              </a:extLst>
            </p:cNvPr>
            <p:cNvSpPr/>
            <p:nvPr/>
          </p:nvSpPr>
          <p:spPr>
            <a:xfrm>
              <a:off x="4997132" y="1563039"/>
              <a:ext cx="17780" cy="1425576"/>
            </a:xfrm>
            <a:custGeom>
              <a:avLst/>
              <a:gdLst/>
              <a:ahLst/>
              <a:cxnLst/>
              <a:rect l="l" t="t" r="r" b="b"/>
              <a:pathLst>
                <a:path w="17779" h="1425575">
                  <a:moveTo>
                    <a:pt x="17233" y="1424978"/>
                  </a:moveTo>
                  <a:lnTo>
                    <a:pt x="9613" y="1425028"/>
                  </a:lnTo>
                  <a:lnTo>
                    <a:pt x="0" y="50"/>
                  </a:lnTo>
                  <a:lnTo>
                    <a:pt x="7619" y="0"/>
                  </a:lnTo>
                  <a:lnTo>
                    <a:pt x="17233" y="1424978"/>
                  </a:lnTo>
                  <a:close/>
                </a:path>
              </a:pathLst>
            </a:custGeom>
            <a:solidFill>
              <a:srgbClr val="FFFFFF">
                <a:alpha val="67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3D560AFF-8CF6-ED40-1531-2A80D3DAE7C7}"/>
                </a:ext>
              </a:extLst>
            </p:cNvPr>
            <p:cNvSpPr/>
            <p:nvPr/>
          </p:nvSpPr>
          <p:spPr>
            <a:xfrm>
              <a:off x="6582155" y="407504"/>
              <a:ext cx="1555750" cy="1555750"/>
            </a:xfrm>
            <a:custGeom>
              <a:avLst/>
              <a:gdLst/>
              <a:ahLst/>
              <a:cxnLst/>
              <a:rect l="l" t="t" r="r" b="b"/>
              <a:pathLst>
                <a:path w="1555750" h="1555750">
                  <a:moveTo>
                    <a:pt x="777468" y="1555445"/>
                  </a:moveTo>
                  <a:lnTo>
                    <a:pt x="730094" y="1554025"/>
                  </a:lnTo>
                  <a:lnTo>
                    <a:pt x="683470" y="1549822"/>
                  </a:lnTo>
                  <a:lnTo>
                    <a:pt x="637679" y="1542915"/>
                  </a:lnTo>
                  <a:lnTo>
                    <a:pt x="592801" y="1533387"/>
                  </a:lnTo>
                  <a:lnTo>
                    <a:pt x="548918" y="1521320"/>
                  </a:lnTo>
                  <a:lnTo>
                    <a:pt x="506112" y="1506794"/>
                  </a:lnTo>
                  <a:lnTo>
                    <a:pt x="464463" y="1489891"/>
                  </a:lnTo>
                  <a:lnTo>
                    <a:pt x="424054" y="1470692"/>
                  </a:lnTo>
                  <a:lnTo>
                    <a:pt x="384965" y="1449280"/>
                  </a:lnTo>
                  <a:lnTo>
                    <a:pt x="347278" y="1425735"/>
                  </a:lnTo>
                  <a:lnTo>
                    <a:pt x="311074" y="1400139"/>
                  </a:lnTo>
                  <a:lnTo>
                    <a:pt x="276436" y="1372574"/>
                  </a:lnTo>
                  <a:lnTo>
                    <a:pt x="243443" y="1343121"/>
                  </a:lnTo>
                  <a:lnTo>
                    <a:pt x="212179" y="1311861"/>
                  </a:lnTo>
                  <a:lnTo>
                    <a:pt x="182723" y="1278876"/>
                  </a:lnTo>
                  <a:lnTo>
                    <a:pt x="155158" y="1244248"/>
                  </a:lnTo>
                  <a:lnTo>
                    <a:pt x="129565" y="1208057"/>
                  </a:lnTo>
                  <a:lnTo>
                    <a:pt x="106025" y="1170386"/>
                  </a:lnTo>
                  <a:lnTo>
                    <a:pt x="84620" y="1131316"/>
                  </a:lnTo>
                  <a:lnTo>
                    <a:pt x="65431" y="1090929"/>
                  </a:lnTo>
                  <a:lnTo>
                    <a:pt x="48539" y="1049305"/>
                  </a:lnTo>
                  <a:lnTo>
                    <a:pt x="34027" y="1006526"/>
                  </a:lnTo>
                  <a:lnTo>
                    <a:pt x="21975" y="962675"/>
                  </a:lnTo>
                  <a:lnTo>
                    <a:pt x="12465" y="917832"/>
                  </a:lnTo>
                  <a:lnTo>
                    <a:pt x="5578" y="872078"/>
                  </a:lnTo>
                  <a:lnTo>
                    <a:pt x="1396" y="825496"/>
                  </a:lnTo>
                  <a:lnTo>
                    <a:pt x="0" y="778167"/>
                  </a:lnTo>
                  <a:lnTo>
                    <a:pt x="1396" y="730742"/>
                  </a:lnTo>
                  <a:lnTo>
                    <a:pt x="5578" y="684072"/>
                  </a:lnTo>
                  <a:lnTo>
                    <a:pt x="12465" y="638237"/>
                  </a:lnTo>
                  <a:lnTo>
                    <a:pt x="21975" y="593319"/>
                  </a:lnTo>
                  <a:lnTo>
                    <a:pt x="34027" y="549399"/>
                  </a:lnTo>
                  <a:lnTo>
                    <a:pt x="48539" y="506558"/>
                  </a:lnTo>
                  <a:lnTo>
                    <a:pt x="65431" y="464877"/>
                  </a:lnTo>
                  <a:lnTo>
                    <a:pt x="84620" y="424438"/>
                  </a:lnTo>
                  <a:lnTo>
                    <a:pt x="106025" y="385321"/>
                  </a:lnTo>
                  <a:lnTo>
                    <a:pt x="129565" y="347609"/>
                  </a:lnTo>
                  <a:lnTo>
                    <a:pt x="155158" y="311381"/>
                  </a:lnTo>
                  <a:lnTo>
                    <a:pt x="182723" y="276721"/>
                  </a:lnTo>
                  <a:lnTo>
                    <a:pt x="212179" y="243707"/>
                  </a:lnTo>
                  <a:lnTo>
                    <a:pt x="243443" y="212423"/>
                  </a:lnTo>
                  <a:lnTo>
                    <a:pt x="276436" y="182948"/>
                  </a:lnTo>
                  <a:lnTo>
                    <a:pt x="311074" y="155365"/>
                  </a:lnTo>
                  <a:lnTo>
                    <a:pt x="347278" y="129754"/>
                  </a:lnTo>
                  <a:lnTo>
                    <a:pt x="384965" y="106197"/>
                  </a:lnTo>
                  <a:lnTo>
                    <a:pt x="424054" y="84775"/>
                  </a:lnTo>
                  <a:lnTo>
                    <a:pt x="464463" y="65569"/>
                  </a:lnTo>
                  <a:lnTo>
                    <a:pt x="506112" y="48660"/>
                  </a:lnTo>
                  <a:lnTo>
                    <a:pt x="548918" y="34130"/>
                  </a:lnTo>
                  <a:lnTo>
                    <a:pt x="592801" y="22060"/>
                  </a:lnTo>
                  <a:lnTo>
                    <a:pt x="637679" y="12530"/>
                  </a:lnTo>
                  <a:lnTo>
                    <a:pt x="683470" y="5623"/>
                  </a:lnTo>
                  <a:lnTo>
                    <a:pt x="730094" y="1419"/>
                  </a:lnTo>
                  <a:lnTo>
                    <a:pt x="777468" y="0"/>
                  </a:lnTo>
                  <a:lnTo>
                    <a:pt x="824844" y="1419"/>
                  </a:lnTo>
                  <a:lnTo>
                    <a:pt x="871468" y="5623"/>
                  </a:lnTo>
                  <a:lnTo>
                    <a:pt x="917261" y="12530"/>
                  </a:lnTo>
                  <a:lnTo>
                    <a:pt x="962140" y="22058"/>
                  </a:lnTo>
                  <a:lnTo>
                    <a:pt x="1006024" y="34127"/>
                  </a:lnTo>
                  <a:lnTo>
                    <a:pt x="1048832" y="48656"/>
                  </a:lnTo>
                  <a:lnTo>
                    <a:pt x="1090482" y="65561"/>
                  </a:lnTo>
                  <a:lnTo>
                    <a:pt x="1130894" y="84764"/>
                  </a:lnTo>
                  <a:lnTo>
                    <a:pt x="1169985" y="106181"/>
                  </a:lnTo>
                  <a:lnTo>
                    <a:pt x="1207675" y="129732"/>
                  </a:lnTo>
                  <a:lnTo>
                    <a:pt x="1243882" y="155335"/>
                  </a:lnTo>
                  <a:lnTo>
                    <a:pt x="1278525" y="182909"/>
                  </a:lnTo>
                  <a:lnTo>
                    <a:pt x="1311522" y="212373"/>
                  </a:lnTo>
                  <a:lnTo>
                    <a:pt x="1342792" y="243645"/>
                  </a:lnTo>
                  <a:lnTo>
                    <a:pt x="1372254" y="276644"/>
                  </a:lnTo>
                  <a:lnTo>
                    <a:pt x="1399827" y="311289"/>
                  </a:lnTo>
                  <a:lnTo>
                    <a:pt x="1425429" y="347498"/>
                  </a:lnTo>
                  <a:lnTo>
                    <a:pt x="1448978" y="385190"/>
                  </a:lnTo>
                  <a:lnTo>
                    <a:pt x="1470394" y="424283"/>
                  </a:lnTo>
                  <a:lnTo>
                    <a:pt x="1489595" y="464696"/>
                  </a:lnTo>
                  <a:lnTo>
                    <a:pt x="1506500" y="506349"/>
                  </a:lnTo>
                  <a:lnTo>
                    <a:pt x="1521027" y="549158"/>
                  </a:lnTo>
                  <a:lnTo>
                    <a:pt x="1533095" y="593044"/>
                  </a:lnTo>
                  <a:lnTo>
                    <a:pt x="1542623" y="637925"/>
                  </a:lnTo>
                  <a:lnTo>
                    <a:pt x="1549530" y="683719"/>
                  </a:lnTo>
                  <a:lnTo>
                    <a:pt x="1553733" y="730345"/>
                  </a:lnTo>
                  <a:lnTo>
                    <a:pt x="1555153" y="777722"/>
                  </a:lnTo>
                  <a:lnTo>
                    <a:pt x="1553733" y="825099"/>
                  </a:lnTo>
                  <a:lnTo>
                    <a:pt x="1549530" y="871725"/>
                  </a:lnTo>
                  <a:lnTo>
                    <a:pt x="1542623" y="917519"/>
                  </a:lnTo>
                  <a:lnTo>
                    <a:pt x="1533095" y="962400"/>
                  </a:lnTo>
                  <a:lnTo>
                    <a:pt x="1521027" y="1006286"/>
                  </a:lnTo>
                  <a:lnTo>
                    <a:pt x="1506500" y="1049096"/>
                  </a:lnTo>
                  <a:lnTo>
                    <a:pt x="1489595" y="1090748"/>
                  </a:lnTo>
                  <a:lnTo>
                    <a:pt x="1470394" y="1131161"/>
                  </a:lnTo>
                  <a:lnTo>
                    <a:pt x="1448978" y="1170255"/>
                  </a:lnTo>
                  <a:lnTo>
                    <a:pt x="1425429" y="1207946"/>
                  </a:lnTo>
                  <a:lnTo>
                    <a:pt x="1399827" y="1244155"/>
                  </a:lnTo>
                  <a:lnTo>
                    <a:pt x="1372254" y="1278800"/>
                  </a:lnTo>
                  <a:lnTo>
                    <a:pt x="1342792" y="1311799"/>
                  </a:lnTo>
                  <a:lnTo>
                    <a:pt x="1311522" y="1343071"/>
                  </a:lnTo>
                  <a:lnTo>
                    <a:pt x="1278525" y="1372535"/>
                  </a:lnTo>
                  <a:lnTo>
                    <a:pt x="1243882" y="1400109"/>
                  </a:lnTo>
                  <a:lnTo>
                    <a:pt x="1207675" y="1425712"/>
                  </a:lnTo>
                  <a:lnTo>
                    <a:pt x="1169985" y="1449263"/>
                  </a:lnTo>
                  <a:lnTo>
                    <a:pt x="1130894" y="1470681"/>
                  </a:lnTo>
                  <a:lnTo>
                    <a:pt x="1090482" y="1489883"/>
                  </a:lnTo>
                  <a:lnTo>
                    <a:pt x="1048832" y="1506789"/>
                  </a:lnTo>
                  <a:lnTo>
                    <a:pt x="1006024" y="1521317"/>
                  </a:lnTo>
                  <a:lnTo>
                    <a:pt x="962140" y="1533386"/>
                  </a:lnTo>
                  <a:lnTo>
                    <a:pt x="917261" y="1542915"/>
                  </a:lnTo>
                  <a:lnTo>
                    <a:pt x="871468" y="1549822"/>
                  </a:lnTo>
                  <a:lnTo>
                    <a:pt x="824844" y="1554025"/>
                  </a:lnTo>
                  <a:lnTo>
                    <a:pt x="777468" y="1555445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DE4EF027-8BAD-E25E-73BC-B4538944EA4F}"/>
                </a:ext>
              </a:extLst>
            </p:cNvPr>
            <p:cNvSpPr/>
            <p:nvPr/>
          </p:nvSpPr>
          <p:spPr>
            <a:xfrm>
              <a:off x="6448043" y="277495"/>
              <a:ext cx="1830070" cy="1830070"/>
            </a:xfrm>
            <a:custGeom>
              <a:avLst/>
              <a:gdLst/>
              <a:ahLst/>
              <a:cxnLst/>
              <a:rect l="l" t="t" r="r" b="b"/>
              <a:pathLst>
                <a:path w="1830070" h="1830070">
                  <a:moveTo>
                    <a:pt x="915098" y="1829523"/>
                  </a:moveTo>
                  <a:lnTo>
                    <a:pt x="866519" y="1828255"/>
                  </a:lnTo>
                  <a:lnTo>
                    <a:pt x="818600" y="1824494"/>
                  </a:lnTo>
                  <a:lnTo>
                    <a:pt x="771404" y="1818301"/>
                  </a:lnTo>
                  <a:lnTo>
                    <a:pt x="724995" y="1809741"/>
                  </a:lnTo>
                  <a:lnTo>
                    <a:pt x="679436" y="1798876"/>
                  </a:lnTo>
                  <a:lnTo>
                    <a:pt x="634789" y="1785769"/>
                  </a:lnTo>
                  <a:lnTo>
                    <a:pt x="591119" y="1770485"/>
                  </a:lnTo>
                  <a:lnTo>
                    <a:pt x="548487" y="1753085"/>
                  </a:lnTo>
                  <a:lnTo>
                    <a:pt x="506958" y="1733633"/>
                  </a:lnTo>
                  <a:lnTo>
                    <a:pt x="466595" y="1712192"/>
                  </a:lnTo>
                  <a:lnTo>
                    <a:pt x="427460" y="1688826"/>
                  </a:lnTo>
                  <a:lnTo>
                    <a:pt x="389617" y="1663596"/>
                  </a:lnTo>
                  <a:lnTo>
                    <a:pt x="353128" y="1636567"/>
                  </a:lnTo>
                  <a:lnTo>
                    <a:pt x="318058" y="1607802"/>
                  </a:lnTo>
                  <a:lnTo>
                    <a:pt x="284468" y="1577363"/>
                  </a:lnTo>
                  <a:lnTo>
                    <a:pt x="252423" y="1545314"/>
                  </a:lnTo>
                  <a:lnTo>
                    <a:pt x="221986" y="1511718"/>
                  </a:lnTo>
                  <a:lnTo>
                    <a:pt x="193219" y="1476638"/>
                  </a:lnTo>
                  <a:lnTo>
                    <a:pt x="166186" y="1440137"/>
                  </a:lnTo>
                  <a:lnTo>
                    <a:pt x="140949" y="1402278"/>
                  </a:lnTo>
                  <a:lnTo>
                    <a:pt x="117573" y="1363125"/>
                  </a:lnTo>
                  <a:lnTo>
                    <a:pt x="96119" y="1322740"/>
                  </a:lnTo>
                  <a:lnTo>
                    <a:pt x="76652" y="1281187"/>
                  </a:lnTo>
                  <a:lnTo>
                    <a:pt x="59235" y="1238528"/>
                  </a:lnTo>
                  <a:lnTo>
                    <a:pt x="43930" y="1194827"/>
                  </a:lnTo>
                  <a:lnTo>
                    <a:pt x="30800" y="1150148"/>
                  </a:lnTo>
                  <a:lnTo>
                    <a:pt x="19910" y="1104552"/>
                  </a:lnTo>
                  <a:lnTo>
                    <a:pt x="11322" y="1058104"/>
                  </a:lnTo>
                  <a:lnTo>
                    <a:pt x="5098" y="1010865"/>
                  </a:lnTo>
                  <a:lnTo>
                    <a:pt x="1303" y="962901"/>
                  </a:lnTo>
                  <a:lnTo>
                    <a:pt x="0" y="914272"/>
                  </a:lnTo>
                  <a:lnTo>
                    <a:pt x="1303" y="865736"/>
                  </a:lnTo>
                  <a:lnTo>
                    <a:pt x="5098" y="817857"/>
                  </a:lnTo>
                  <a:lnTo>
                    <a:pt x="11322" y="770699"/>
                  </a:lnTo>
                  <a:lnTo>
                    <a:pt x="19910" y="724325"/>
                  </a:lnTo>
                  <a:lnTo>
                    <a:pt x="30800" y="678798"/>
                  </a:lnTo>
                  <a:lnTo>
                    <a:pt x="43930" y="634183"/>
                  </a:lnTo>
                  <a:lnTo>
                    <a:pt x="59235" y="590541"/>
                  </a:lnTo>
                  <a:lnTo>
                    <a:pt x="76652" y="547937"/>
                  </a:lnTo>
                  <a:lnTo>
                    <a:pt x="96119" y="506433"/>
                  </a:lnTo>
                  <a:lnTo>
                    <a:pt x="117573" y="466094"/>
                  </a:lnTo>
                  <a:lnTo>
                    <a:pt x="140949" y="426982"/>
                  </a:lnTo>
                  <a:lnTo>
                    <a:pt x="166186" y="389161"/>
                  </a:lnTo>
                  <a:lnTo>
                    <a:pt x="193219" y="352694"/>
                  </a:lnTo>
                  <a:lnTo>
                    <a:pt x="221986" y="317644"/>
                  </a:lnTo>
                  <a:lnTo>
                    <a:pt x="252423" y="284074"/>
                  </a:lnTo>
                  <a:lnTo>
                    <a:pt x="284468" y="252049"/>
                  </a:lnTo>
                  <a:lnTo>
                    <a:pt x="318058" y="221631"/>
                  </a:lnTo>
                  <a:lnTo>
                    <a:pt x="353128" y="192884"/>
                  </a:lnTo>
                  <a:lnTo>
                    <a:pt x="389617" y="165870"/>
                  </a:lnTo>
                  <a:lnTo>
                    <a:pt x="427460" y="140654"/>
                  </a:lnTo>
                  <a:lnTo>
                    <a:pt x="466595" y="117298"/>
                  </a:lnTo>
                  <a:lnTo>
                    <a:pt x="506958" y="95866"/>
                  </a:lnTo>
                  <a:lnTo>
                    <a:pt x="548487" y="76421"/>
                  </a:lnTo>
                  <a:lnTo>
                    <a:pt x="591119" y="59027"/>
                  </a:lnTo>
                  <a:lnTo>
                    <a:pt x="634789" y="43747"/>
                  </a:lnTo>
                  <a:lnTo>
                    <a:pt x="679436" y="30643"/>
                  </a:lnTo>
                  <a:lnTo>
                    <a:pt x="724995" y="19780"/>
                  </a:lnTo>
                  <a:lnTo>
                    <a:pt x="771404" y="11221"/>
                  </a:lnTo>
                  <a:lnTo>
                    <a:pt x="818600" y="5029"/>
                  </a:lnTo>
                  <a:lnTo>
                    <a:pt x="866519" y="1267"/>
                  </a:lnTo>
                  <a:lnTo>
                    <a:pt x="915098" y="0"/>
                  </a:lnTo>
                  <a:lnTo>
                    <a:pt x="963677" y="1267"/>
                  </a:lnTo>
                  <a:lnTo>
                    <a:pt x="1011596" y="5029"/>
                  </a:lnTo>
                  <a:lnTo>
                    <a:pt x="1058792" y="11222"/>
                  </a:lnTo>
                  <a:lnTo>
                    <a:pt x="1105200" y="19781"/>
                  </a:lnTo>
                  <a:lnTo>
                    <a:pt x="1150759" y="30645"/>
                  </a:lnTo>
                  <a:lnTo>
                    <a:pt x="1195404" y="43750"/>
                  </a:lnTo>
                  <a:lnTo>
                    <a:pt x="1239073" y="59033"/>
                  </a:lnTo>
                  <a:lnTo>
                    <a:pt x="1281702" y="76429"/>
                  </a:lnTo>
                  <a:lnTo>
                    <a:pt x="1323228" y="95878"/>
                  </a:lnTo>
                  <a:lnTo>
                    <a:pt x="1363588" y="117314"/>
                  </a:lnTo>
                  <a:lnTo>
                    <a:pt x="1402719" y="140675"/>
                  </a:lnTo>
                  <a:lnTo>
                    <a:pt x="1440557" y="165898"/>
                  </a:lnTo>
                  <a:lnTo>
                    <a:pt x="1477040" y="192919"/>
                  </a:lnTo>
                  <a:lnTo>
                    <a:pt x="1512103" y="221675"/>
                  </a:lnTo>
                  <a:lnTo>
                    <a:pt x="1545684" y="252104"/>
                  </a:lnTo>
                  <a:lnTo>
                    <a:pt x="1577720" y="284141"/>
                  </a:lnTo>
                  <a:lnTo>
                    <a:pt x="1608147" y="317723"/>
                  </a:lnTo>
                  <a:lnTo>
                    <a:pt x="1636903" y="352788"/>
                  </a:lnTo>
                  <a:lnTo>
                    <a:pt x="1663923" y="389272"/>
                  </a:lnTo>
                  <a:lnTo>
                    <a:pt x="1689145" y="427112"/>
                  </a:lnTo>
                  <a:lnTo>
                    <a:pt x="1712505" y="466244"/>
                  </a:lnTo>
                  <a:lnTo>
                    <a:pt x="1733940" y="506606"/>
                  </a:lnTo>
                  <a:lnTo>
                    <a:pt x="1753388" y="548134"/>
                  </a:lnTo>
                  <a:lnTo>
                    <a:pt x="1770784" y="590765"/>
                  </a:lnTo>
                  <a:lnTo>
                    <a:pt x="1786066" y="634436"/>
                  </a:lnTo>
                  <a:lnTo>
                    <a:pt x="1799171" y="679083"/>
                  </a:lnTo>
                  <a:lnTo>
                    <a:pt x="1810034" y="724644"/>
                  </a:lnTo>
                  <a:lnTo>
                    <a:pt x="1818594" y="771054"/>
                  </a:lnTo>
                  <a:lnTo>
                    <a:pt x="1824786" y="818252"/>
                  </a:lnTo>
                  <a:lnTo>
                    <a:pt x="1828548" y="866173"/>
                  </a:lnTo>
                  <a:lnTo>
                    <a:pt x="1829815" y="914755"/>
                  </a:lnTo>
                  <a:lnTo>
                    <a:pt x="1828548" y="963338"/>
                  </a:lnTo>
                  <a:lnTo>
                    <a:pt x="1824786" y="1011260"/>
                  </a:lnTo>
                  <a:lnTo>
                    <a:pt x="1818594" y="1058459"/>
                  </a:lnTo>
                  <a:lnTo>
                    <a:pt x="1810034" y="1104871"/>
                  </a:lnTo>
                  <a:lnTo>
                    <a:pt x="1799171" y="1150432"/>
                  </a:lnTo>
                  <a:lnTo>
                    <a:pt x="1786066" y="1195081"/>
                  </a:lnTo>
                  <a:lnTo>
                    <a:pt x="1770784" y="1238752"/>
                  </a:lnTo>
                  <a:lnTo>
                    <a:pt x="1753388" y="1281384"/>
                  </a:lnTo>
                  <a:lnTo>
                    <a:pt x="1733940" y="1322912"/>
                  </a:lnTo>
                  <a:lnTo>
                    <a:pt x="1712505" y="1363275"/>
                  </a:lnTo>
                  <a:lnTo>
                    <a:pt x="1689145" y="1402408"/>
                  </a:lnTo>
                  <a:lnTo>
                    <a:pt x="1663923" y="1440248"/>
                  </a:lnTo>
                  <a:lnTo>
                    <a:pt x="1636903" y="1476732"/>
                  </a:lnTo>
                  <a:lnTo>
                    <a:pt x="1608147" y="1511798"/>
                  </a:lnTo>
                  <a:lnTo>
                    <a:pt x="1577720" y="1545380"/>
                  </a:lnTo>
                  <a:lnTo>
                    <a:pt x="1545684" y="1577418"/>
                  </a:lnTo>
                  <a:lnTo>
                    <a:pt x="1512103" y="1607846"/>
                  </a:lnTo>
                  <a:lnTo>
                    <a:pt x="1477040" y="1636603"/>
                  </a:lnTo>
                  <a:lnTo>
                    <a:pt x="1440557" y="1663624"/>
                  </a:lnTo>
                  <a:lnTo>
                    <a:pt x="1402719" y="1688847"/>
                  </a:lnTo>
                  <a:lnTo>
                    <a:pt x="1363588" y="1712208"/>
                  </a:lnTo>
                  <a:lnTo>
                    <a:pt x="1323228" y="1733645"/>
                  </a:lnTo>
                  <a:lnTo>
                    <a:pt x="1281702" y="1753093"/>
                  </a:lnTo>
                  <a:lnTo>
                    <a:pt x="1239073" y="1770490"/>
                  </a:lnTo>
                  <a:lnTo>
                    <a:pt x="1195404" y="1785773"/>
                  </a:lnTo>
                  <a:lnTo>
                    <a:pt x="1150759" y="1798878"/>
                  </a:lnTo>
                  <a:lnTo>
                    <a:pt x="1105200" y="1809742"/>
                  </a:lnTo>
                  <a:lnTo>
                    <a:pt x="1058792" y="1818301"/>
                  </a:lnTo>
                  <a:lnTo>
                    <a:pt x="1011596" y="1824494"/>
                  </a:lnTo>
                  <a:lnTo>
                    <a:pt x="963677" y="1828255"/>
                  </a:lnTo>
                  <a:lnTo>
                    <a:pt x="915098" y="1829523"/>
                  </a:lnTo>
                  <a:close/>
                </a:path>
              </a:pathLst>
            </a:custGeom>
            <a:solidFill>
              <a:srgbClr val="FFFFFF">
                <a:alpha val="230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8">
            <a:extLst>
              <a:ext uri="{FF2B5EF4-FFF2-40B4-BE49-F238E27FC236}">
                <a16:creationId xmlns:a16="http://schemas.microsoft.com/office/drawing/2014/main" id="{465FCA54-8B80-8621-58DD-BC141363DFCC}"/>
              </a:ext>
            </a:extLst>
          </p:cNvPr>
          <p:cNvSpPr txBox="1"/>
          <p:nvPr/>
        </p:nvSpPr>
        <p:spPr>
          <a:xfrm>
            <a:off x="4821804" y="1360633"/>
            <a:ext cx="93678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pt-BR" sz="1600" b="1" spc="-20" dirty="0">
                <a:solidFill>
                  <a:srgbClr val="1C4299"/>
                </a:solidFill>
                <a:latin typeface="Arial"/>
                <a:cs typeface="Arial"/>
              </a:rPr>
              <a:t>Estoque e Logística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6" name="object 29">
            <a:extLst>
              <a:ext uri="{FF2B5EF4-FFF2-40B4-BE49-F238E27FC236}">
                <a16:creationId xmlns:a16="http://schemas.microsoft.com/office/drawing/2014/main" id="{32841686-2B2B-C5BD-74C2-121F3F4AC1CC}"/>
              </a:ext>
            </a:extLst>
          </p:cNvPr>
          <p:cNvGrpSpPr/>
          <p:nvPr/>
        </p:nvGrpSpPr>
        <p:grpSpPr>
          <a:xfrm>
            <a:off x="5070163" y="1159816"/>
            <a:ext cx="2407444" cy="1942518"/>
            <a:chOff x="7304531" y="1003300"/>
            <a:chExt cx="3209925" cy="2799715"/>
          </a:xfrm>
        </p:grpSpPr>
        <p:pic>
          <p:nvPicPr>
            <p:cNvPr id="27" name="object 30">
              <a:extLst>
                <a:ext uri="{FF2B5EF4-FFF2-40B4-BE49-F238E27FC236}">
                  <a16:creationId xmlns:a16="http://schemas.microsoft.com/office/drawing/2014/main" id="{EF215026-6407-8D04-30F5-1C5AB56F9B5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4531" y="3662464"/>
              <a:ext cx="140601" cy="140550"/>
            </a:xfrm>
            <a:prstGeom prst="rect">
              <a:avLst/>
            </a:prstGeom>
          </p:spPr>
        </p:pic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F43CAAB1-9039-7CA8-495A-C555DAF16B7E}"/>
                </a:ext>
              </a:extLst>
            </p:cNvPr>
            <p:cNvSpPr/>
            <p:nvPr/>
          </p:nvSpPr>
          <p:spPr>
            <a:xfrm>
              <a:off x="7362443" y="2107691"/>
              <a:ext cx="10795" cy="1559560"/>
            </a:xfrm>
            <a:custGeom>
              <a:avLst/>
              <a:gdLst/>
              <a:ahLst/>
              <a:cxnLst/>
              <a:rect l="l" t="t" r="r" b="b"/>
              <a:pathLst>
                <a:path w="10795" h="1559560">
                  <a:moveTo>
                    <a:pt x="10667" y="1559052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7274311F-E9C4-0195-2F2C-B1EFFAEEB51E}"/>
                </a:ext>
              </a:extLst>
            </p:cNvPr>
            <p:cNvSpPr/>
            <p:nvPr/>
          </p:nvSpPr>
          <p:spPr>
            <a:xfrm>
              <a:off x="7359332" y="2106993"/>
              <a:ext cx="18415" cy="1560195"/>
            </a:xfrm>
            <a:custGeom>
              <a:avLst/>
              <a:gdLst/>
              <a:ahLst/>
              <a:cxnLst/>
              <a:rect l="l" t="t" r="r" b="b"/>
              <a:pathLst>
                <a:path w="18415" h="1560195">
                  <a:moveTo>
                    <a:pt x="18160" y="1560131"/>
                  </a:moveTo>
                  <a:lnTo>
                    <a:pt x="10540" y="1560182"/>
                  </a:lnTo>
                  <a:lnTo>
                    <a:pt x="0" y="50"/>
                  </a:lnTo>
                  <a:lnTo>
                    <a:pt x="7620" y="0"/>
                  </a:lnTo>
                  <a:lnTo>
                    <a:pt x="18160" y="1560131"/>
                  </a:lnTo>
                  <a:close/>
                </a:path>
              </a:pathLst>
            </a:custGeom>
            <a:solidFill>
              <a:srgbClr val="FFFFFF">
                <a:alpha val="67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216F62C9-EB8A-88FA-3EB6-AEC54EAC12D9}"/>
                </a:ext>
              </a:extLst>
            </p:cNvPr>
            <p:cNvSpPr/>
            <p:nvPr/>
          </p:nvSpPr>
          <p:spPr>
            <a:xfrm>
              <a:off x="8756903" y="1152588"/>
              <a:ext cx="1612265" cy="1612265"/>
            </a:xfrm>
            <a:custGeom>
              <a:avLst/>
              <a:gdLst/>
              <a:ahLst/>
              <a:cxnLst/>
              <a:rect l="l" t="t" r="r" b="b"/>
              <a:pathLst>
                <a:path w="1612265" h="1612264">
                  <a:moveTo>
                    <a:pt x="805726" y="1611858"/>
                  </a:moveTo>
                  <a:lnTo>
                    <a:pt x="758365" y="1610490"/>
                  </a:lnTo>
                  <a:lnTo>
                    <a:pt x="711725" y="1606436"/>
                  </a:lnTo>
                  <a:lnTo>
                    <a:pt x="665882" y="1599771"/>
                  </a:lnTo>
                  <a:lnTo>
                    <a:pt x="620910" y="1590572"/>
                  </a:lnTo>
                  <a:lnTo>
                    <a:pt x="576887" y="1578914"/>
                  </a:lnTo>
                  <a:lnTo>
                    <a:pt x="533887" y="1564871"/>
                  </a:lnTo>
                  <a:lnTo>
                    <a:pt x="491986" y="1548521"/>
                  </a:lnTo>
                  <a:lnTo>
                    <a:pt x="451260" y="1529937"/>
                  </a:lnTo>
                  <a:lnTo>
                    <a:pt x="411784" y="1509197"/>
                  </a:lnTo>
                  <a:lnTo>
                    <a:pt x="373635" y="1486375"/>
                  </a:lnTo>
                  <a:lnTo>
                    <a:pt x="336888" y="1461547"/>
                  </a:lnTo>
                  <a:lnTo>
                    <a:pt x="301618" y="1434789"/>
                  </a:lnTo>
                  <a:lnTo>
                    <a:pt x="267901" y="1406175"/>
                  </a:lnTo>
                  <a:lnTo>
                    <a:pt x="235813" y="1375783"/>
                  </a:lnTo>
                  <a:lnTo>
                    <a:pt x="205430" y="1343686"/>
                  </a:lnTo>
                  <a:lnTo>
                    <a:pt x="176827" y="1309961"/>
                  </a:lnTo>
                  <a:lnTo>
                    <a:pt x="150080" y="1274683"/>
                  </a:lnTo>
                  <a:lnTo>
                    <a:pt x="125265" y="1237928"/>
                  </a:lnTo>
                  <a:lnTo>
                    <a:pt x="102456" y="1199772"/>
                  </a:lnTo>
                  <a:lnTo>
                    <a:pt x="81731" y="1160289"/>
                  </a:lnTo>
                  <a:lnTo>
                    <a:pt x="63165" y="1119555"/>
                  </a:lnTo>
                  <a:lnTo>
                    <a:pt x="46833" y="1077647"/>
                  </a:lnTo>
                  <a:lnTo>
                    <a:pt x="32811" y="1034639"/>
                  </a:lnTo>
                  <a:lnTo>
                    <a:pt x="21174" y="990607"/>
                  </a:lnTo>
                  <a:lnTo>
                    <a:pt x="11999" y="945627"/>
                  </a:lnTo>
                  <a:lnTo>
                    <a:pt x="5361" y="899774"/>
                  </a:lnTo>
                  <a:lnTo>
                    <a:pt x="1336" y="853123"/>
                  </a:lnTo>
                  <a:lnTo>
                    <a:pt x="0" y="805751"/>
                  </a:lnTo>
                  <a:lnTo>
                    <a:pt x="1336" y="758415"/>
                  </a:lnTo>
                  <a:lnTo>
                    <a:pt x="5361" y="711799"/>
                  </a:lnTo>
                  <a:lnTo>
                    <a:pt x="11999" y="665978"/>
                  </a:lnTo>
                  <a:lnTo>
                    <a:pt x="21174" y="621026"/>
                  </a:lnTo>
                  <a:lnTo>
                    <a:pt x="32811" y="577021"/>
                  </a:lnTo>
                  <a:lnTo>
                    <a:pt x="46833" y="534038"/>
                  </a:lnTo>
                  <a:lnTo>
                    <a:pt x="63165" y="492152"/>
                  </a:lnTo>
                  <a:lnTo>
                    <a:pt x="81731" y="451439"/>
                  </a:lnTo>
                  <a:lnTo>
                    <a:pt x="102456" y="411975"/>
                  </a:lnTo>
                  <a:lnTo>
                    <a:pt x="125265" y="373835"/>
                  </a:lnTo>
                  <a:lnTo>
                    <a:pt x="150080" y="337095"/>
                  </a:lnTo>
                  <a:lnTo>
                    <a:pt x="176827" y="301830"/>
                  </a:lnTo>
                  <a:lnTo>
                    <a:pt x="205430" y="268117"/>
                  </a:lnTo>
                  <a:lnTo>
                    <a:pt x="235813" y="236031"/>
                  </a:lnTo>
                  <a:lnTo>
                    <a:pt x="267901" y="205647"/>
                  </a:lnTo>
                  <a:lnTo>
                    <a:pt x="301618" y="177041"/>
                  </a:lnTo>
                  <a:lnTo>
                    <a:pt x="336888" y="150289"/>
                  </a:lnTo>
                  <a:lnTo>
                    <a:pt x="373635" y="125466"/>
                  </a:lnTo>
                  <a:lnTo>
                    <a:pt x="411784" y="102649"/>
                  </a:lnTo>
                  <a:lnTo>
                    <a:pt x="451260" y="81912"/>
                  </a:lnTo>
                  <a:lnTo>
                    <a:pt x="491986" y="63331"/>
                  </a:lnTo>
                  <a:lnTo>
                    <a:pt x="533887" y="46983"/>
                  </a:lnTo>
                  <a:lnTo>
                    <a:pt x="576887" y="32942"/>
                  </a:lnTo>
                  <a:lnTo>
                    <a:pt x="620910" y="21284"/>
                  </a:lnTo>
                  <a:lnTo>
                    <a:pt x="665882" y="12086"/>
                  </a:lnTo>
                  <a:lnTo>
                    <a:pt x="711725" y="5422"/>
                  </a:lnTo>
                  <a:lnTo>
                    <a:pt x="758365" y="1368"/>
                  </a:lnTo>
                  <a:lnTo>
                    <a:pt x="805726" y="0"/>
                  </a:lnTo>
                  <a:lnTo>
                    <a:pt x="853086" y="1368"/>
                  </a:lnTo>
                  <a:lnTo>
                    <a:pt x="899726" y="5422"/>
                  </a:lnTo>
                  <a:lnTo>
                    <a:pt x="945570" y="12086"/>
                  </a:lnTo>
                  <a:lnTo>
                    <a:pt x="990542" y="21285"/>
                  </a:lnTo>
                  <a:lnTo>
                    <a:pt x="1034566" y="32943"/>
                  </a:lnTo>
                  <a:lnTo>
                    <a:pt x="1077567" y="46985"/>
                  </a:lnTo>
                  <a:lnTo>
                    <a:pt x="1119470" y="63334"/>
                  </a:lnTo>
                  <a:lnTo>
                    <a:pt x="1160198" y="81916"/>
                  </a:lnTo>
                  <a:lnTo>
                    <a:pt x="1199677" y="102655"/>
                  </a:lnTo>
                  <a:lnTo>
                    <a:pt x="1237830" y="125474"/>
                  </a:lnTo>
                  <a:lnTo>
                    <a:pt x="1274582" y="150300"/>
                  </a:lnTo>
                  <a:lnTo>
                    <a:pt x="1309858" y="177055"/>
                  </a:lnTo>
                  <a:lnTo>
                    <a:pt x="1343581" y="205664"/>
                  </a:lnTo>
                  <a:lnTo>
                    <a:pt x="1375676" y="236053"/>
                  </a:lnTo>
                  <a:lnTo>
                    <a:pt x="1406068" y="268144"/>
                  </a:lnTo>
                  <a:lnTo>
                    <a:pt x="1434681" y="301863"/>
                  </a:lnTo>
                  <a:lnTo>
                    <a:pt x="1461439" y="337135"/>
                  </a:lnTo>
                  <a:lnTo>
                    <a:pt x="1486268" y="373882"/>
                  </a:lnTo>
                  <a:lnTo>
                    <a:pt x="1509090" y="412030"/>
                  </a:lnTo>
                  <a:lnTo>
                    <a:pt x="1529831" y="451504"/>
                  </a:lnTo>
                  <a:lnTo>
                    <a:pt x="1548415" y="492227"/>
                  </a:lnTo>
                  <a:lnTo>
                    <a:pt x="1564766" y="534124"/>
                  </a:lnTo>
                  <a:lnTo>
                    <a:pt x="1578809" y="577120"/>
                  </a:lnTo>
                  <a:lnTo>
                    <a:pt x="1590469" y="621138"/>
                  </a:lnTo>
                  <a:lnTo>
                    <a:pt x="1599669" y="666104"/>
                  </a:lnTo>
                  <a:lnTo>
                    <a:pt x="1606334" y="711941"/>
                  </a:lnTo>
                  <a:lnTo>
                    <a:pt x="1610388" y="758575"/>
                  </a:lnTo>
                  <a:lnTo>
                    <a:pt x="1611756" y="805929"/>
                  </a:lnTo>
                  <a:lnTo>
                    <a:pt x="1610388" y="853283"/>
                  </a:lnTo>
                  <a:lnTo>
                    <a:pt x="1606334" y="899916"/>
                  </a:lnTo>
                  <a:lnTo>
                    <a:pt x="1599669" y="945754"/>
                  </a:lnTo>
                  <a:lnTo>
                    <a:pt x="1590469" y="990719"/>
                  </a:lnTo>
                  <a:lnTo>
                    <a:pt x="1578809" y="1034738"/>
                  </a:lnTo>
                  <a:lnTo>
                    <a:pt x="1564766" y="1077733"/>
                  </a:lnTo>
                  <a:lnTo>
                    <a:pt x="1548415" y="1119631"/>
                  </a:lnTo>
                  <a:lnTo>
                    <a:pt x="1529831" y="1160354"/>
                  </a:lnTo>
                  <a:lnTo>
                    <a:pt x="1509090" y="1199827"/>
                  </a:lnTo>
                  <a:lnTo>
                    <a:pt x="1486268" y="1237976"/>
                  </a:lnTo>
                  <a:lnTo>
                    <a:pt x="1461439" y="1274723"/>
                  </a:lnTo>
                  <a:lnTo>
                    <a:pt x="1434681" y="1309994"/>
                  </a:lnTo>
                  <a:lnTo>
                    <a:pt x="1406068" y="1343713"/>
                  </a:lnTo>
                  <a:lnTo>
                    <a:pt x="1375676" y="1375805"/>
                  </a:lnTo>
                  <a:lnTo>
                    <a:pt x="1343581" y="1406193"/>
                  </a:lnTo>
                  <a:lnTo>
                    <a:pt x="1309858" y="1434803"/>
                  </a:lnTo>
                  <a:lnTo>
                    <a:pt x="1274582" y="1461558"/>
                  </a:lnTo>
                  <a:lnTo>
                    <a:pt x="1237830" y="1486383"/>
                  </a:lnTo>
                  <a:lnTo>
                    <a:pt x="1199677" y="1509203"/>
                  </a:lnTo>
                  <a:lnTo>
                    <a:pt x="1160198" y="1529942"/>
                  </a:lnTo>
                  <a:lnTo>
                    <a:pt x="1119470" y="1548523"/>
                  </a:lnTo>
                  <a:lnTo>
                    <a:pt x="1077567" y="1564873"/>
                  </a:lnTo>
                  <a:lnTo>
                    <a:pt x="1034566" y="1578915"/>
                  </a:lnTo>
                  <a:lnTo>
                    <a:pt x="990542" y="1590573"/>
                  </a:lnTo>
                  <a:lnTo>
                    <a:pt x="945570" y="1599772"/>
                  </a:lnTo>
                  <a:lnTo>
                    <a:pt x="899726" y="1606436"/>
                  </a:lnTo>
                  <a:lnTo>
                    <a:pt x="853086" y="1610490"/>
                  </a:lnTo>
                  <a:lnTo>
                    <a:pt x="805726" y="1611858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4CB02E07-9C63-31E9-4E42-0348AA7D0D7B}"/>
                </a:ext>
              </a:extLst>
            </p:cNvPr>
            <p:cNvSpPr/>
            <p:nvPr/>
          </p:nvSpPr>
          <p:spPr>
            <a:xfrm>
              <a:off x="8618219" y="1003300"/>
              <a:ext cx="1896110" cy="1896110"/>
            </a:xfrm>
            <a:custGeom>
              <a:avLst/>
              <a:gdLst/>
              <a:ahLst/>
              <a:cxnLst/>
              <a:rect l="l" t="t" r="r" b="b"/>
              <a:pathLst>
                <a:path w="1896109" h="1896110">
                  <a:moveTo>
                    <a:pt x="948054" y="1895868"/>
                  </a:moveTo>
                  <a:lnTo>
                    <a:pt x="899268" y="1894635"/>
                  </a:lnTo>
                  <a:lnTo>
                    <a:pt x="851122" y="1890974"/>
                  </a:lnTo>
                  <a:lnTo>
                    <a:pt x="803675" y="1884945"/>
                  </a:lnTo>
                  <a:lnTo>
                    <a:pt x="756989" y="1876608"/>
                  </a:lnTo>
                  <a:lnTo>
                    <a:pt x="711121" y="1866023"/>
                  </a:lnTo>
                  <a:lnTo>
                    <a:pt x="666132" y="1853247"/>
                  </a:lnTo>
                  <a:lnTo>
                    <a:pt x="622082" y="1838342"/>
                  </a:lnTo>
                  <a:lnTo>
                    <a:pt x="579029" y="1821366"/>
                  </a:lnTo>
                  <a:lnTo>
                    <a:pt x="537034" y="1802379"/>
                  </a:lnTo>
                  <a:lnTo>
                    <a:pt x="496156" y="1781441"/>
                  </a:lnTo>
                  <a:lnTo>
                    <a:pt x="456454" y="1758611"/>
                  </a:lnTo>
                  <a:lnTo>
                    <a:pt x="417988" y="1733948"/>
                  </a:lnTo>
                  <a:lnTo>
                    <a:pt x="380818" y="1707512"/>
                  </a:lnTo>
                  <a:lnTo>
                    <a:pt x="345004" y="1679362"/>
                  </a:lnTo>
                  <a:lnTo>
                    <a:pt x="310604" y="1649558"/>
                  </a:lnTo>
                  <a:lnTo>
                    <a:pt x="277679" y="1618159"/>
                  </a:lnTo>
                  <a:lnTo>
                    <a:pt x="246287" y="1585225"/>
                  </a:lnTo>
                  <a:lnTo>
                    <a:pt x="216489" y="1550815"/>
                  </a:lnTo>
                  <a:lnTo>
                    <a:pt x="188345" y="1514989"/>
                  </a:lnTo>
                  <a:lnTo>
                    <a:pt x="161913" y="1477806"/>
                  </a:lnTo>
                  <a:lnTo>
                    <a:pt x="137253" y="1439325"/>
                  </a:lnTo>
                  <a:lnTo>
                    <a:pt x="114425" y="1399607"/>
                  </a:lnTo>
                  <a:lnTo>
                    <a:pt x="93488" y="1358710"/>
                  </a:lnTo>
                  <a:lnTo>
                    <a:pt x="74502" y="1316694"/>
                  </a:lnTo>
                  <a:lnTo>
                    <a:pt x="57527" y="1273619"/>
                  </a:lnTo>
                  <a:lnTo>
                    <a:pt x="42622" y="1229543"/>
                  </a:lnTo>
                  <a:lnTo>
                    <a:pt x="29847" y="1184527"/>
                  </a:lnTo>
                  <a:lnTo>
                    <a:pt x="19261" y="1138630"/>
                  </a:lnTo>
                  <a:lnTo>
                    <a:pt x="10923" y="1091911"/>
                  </a:lnTo>
                  <a:lnTo>
                    <a:pt x="4894" y="1044430"/>
                  </a:lnTo>
                  <a:lnTo>
                    <a:pt x="1233" y="996246"/>
                  </a:lnTo>
                  <a:lnTo>
                    <a:pt x="0" y="947419"/>
                  </a:lnTo>
                  <a:lnTo>
                    <a:pt x="1233" y="898686"/>
                  </a:lnTo>
                  <a:lnTo>
                    <a:pt x="4894" y="850590"/>
                  </a:lnTo>
                  <a:lnTo>
                    <a:pt x="10923" y="803191"/>
                  </a:lnTo>
                  <a:lnTo>
                    <a:pt x="19261" y="756549"/>
                  </a:lnTo>
                  <a:lnTo>
                    <a:pt x="29847" y="710723"/>
                  </a:lnTo>
                  <a:lnTo>
                    <a:pt x="42622" y="665773"/>
                  </a:lnTo>
                  <a:lnTo>
                    <a:pt x="57527" y="621759"/>
                  </a:lnTo>
                  <a:lnTo>
                    <a:pt x="74502" y="578740"/>
                  </a:lnTo>
                  <a:lnTo>
                    <a:pt x="93488" y="536776"/>
                  </a:lnTo>
                  <a:lnTo>
                    <a:pt x="114425" y="495927"/>
                  </a:lnTo>
                  <a:lnTo>
                    <a:pt x="137253" y="456252"/>
                  </a:lnTo>
                  <a:lnTo>
                    <a:pt x="161913" y="417811"/>
                  </a:lnTo>
                  <a:lnTo>
                    <a:pt x="188345" y="380664"/>
                  </a:lnTo>
                  <a:lnTo>
                    <a:pt x="216489" y="344870"/>
                  </a:lnTo>
                  <a:lnTo>
                    <a:pt x="246287" y="310489"/>
                  </a:lnTo>
                  <a:lnTo>
                    <a:pt x="277679" y="277580"/>
                  </a:lnTo>
                  <a:lnTo>
                    <a:pt x="310604" y="246204"/>
                  </a:lnTo>
                  <a:lnTo>
                    <a:pt x="345004" y="216420"/>
                  </a:lnTo>
                  <a:lnTo>
                    <a:pt x="380818" y="188287"/>
                  </a:lnTo>
                  <a:lnTo>
                    <a:pt x="417988" y="161866"/>
                  </a:lnTo>
                  <a:lnTo>
                    <a:pt x="456454" y="137215"/>
                  </a:lnTo>
                  <a:lnTo>
                    <a:pt x="496156" y="114395"/>
                  </a:lnTo>
                  <a:lnTo>
                    <a:pt x="537034" y="93465"/>
                  </a:lnTo>
                  <a:lnTo>
                    <a:pt x="579029" y="74485"/>
                  </a:lnTo>
                  <a:lnTo>
                    <a:pt x="622082" y="57515"/>
                  </a:lnTo>
                  <a:lnTo>
                    <a:pt x="666132" y="42614"/>
                  </a:lnTo>
                  <a:lnTo>
                    <a:pt x="711121" y="29841"/>
                  </a:lnTo>
                  <a:lnTo>
                    <a:pt x="756989" y="19257"/>
                  </a:lnTo>
                  <a:lnTo>
                    <a:pt x="803675" y="10922"/>
                  </a:lnTo>
                  <a:lnTo>
                    <a:pt x="851122" y="4893"/>
                  </a:lnTo>
                  <a:lnTo>
                    <a:pt x="899268" y="1233"/>
                  </a:lnTo>
                  <a:lnTo>
                    <a:pt x="948054" y="0"/>
                  </a:lnTo>
                  <a:lnTo>
                    <a:pt x="996841" y="1233"/>
                  </a:lnTo>
                  <a:lnTo>
                    <a:pt x="1044987" y="4894"/>
                  </a:lnTo>
                  <a:lnTo>
                    <a:pt x="1092434" y="10922"/>
                  </a:lnTo>
                  <a:lnTo>
                    <a:pt x="1139120" y="19258"/>
                  </a:lnTo>
                  <a:lnTo>
                    <a:pt x="1184988" y="29843"/>
                  </a:lnTo>
                  <a:lnTo>
                    <a:pt x="1229977" y="42617"/>
                  </a:lnTo>
                  <a:lnTo>
                    <a:pt x="1274027" y="57520"/>
                  </a:lnTo>
                  <a:lnTo>
                    <a:pt x="1317080" y="74494"/>
                  </a:lnTo>
                  <a:lnTo>
                    <a:pt x="1359075" y="93477"/>
                  </a:lnTo>
                  <a:lnTo>
                    <a:pt x="1399953" y="114411"/>
                  </a:lnTo>
                  <a:lnTo>
                    <a:pt x="1439655" y="137236"/>
                  </a:lnTo>
                  <a:lnTo>
                    <a:pt x="1478121" y="161893"/>
                  </a:lnTo>
                  <a:lnTo>
                    <a:pt x="1515291" y="188322"/>
                  </a:lnTo>
                  <a:lnTo>
                    <a:pt x="1551105" y="216463"/>
                  </a:lnTo>
                  <a:lnTo>
                    <a:pt x="1585505" y="246258"/>
                  </a:lnTo>
                  <a:lnTo>
                    <a:pt x="1618430" y="277645"/>
                  </a:lnTo>
                  <a:lnTo>
                    <a:pt x="1649822" y="310567"/>
                  </a:lnTo>
                  <a:lnTo>
                    <a:pt x="1679620" y="344962"/>
                  </a:lnTo>
                  <a:lnTo>
                    <a:pt x="1707764" y="380773"/>
                  </a:lnTo>
                  <a:lnTo>
                    <a:pt x="1734196" y="417938"/>
                  </a:lnTo>
                  <a:lnTo>
                    <a:pt x="1758856" y="456399"/>
                  </a:lnTo>
                  <a:lnTo>
                    <a:pt x="1781684" y="496096"/>
                  </a:lnTo>
                  <a:lnTo>
                    <a:pt x="1802621" y="536969"/>
                  </a:lnTo>
                  <a:lnTo>
                    <a:pt x="1821607" y="578959"/>
                  </a:lnTo>
                  <a:lnTo>
                    <a:pt x="1838582" y="622007"/>
                  </a:lnTo>
                  <a:lnTo>
                    <a:pt x="1853487" y="666052"/>
                  </a:lnTo>
                  <a:lnTo>
                    <a:pt x="1866262" y="711035"/>
                  </a:lnTo>
                  <a:lnTo>
                    <a:pt x="1876848" y="756897"/>
                  </a:lnTo>
                  <a:lnTo>
                    <a:pt x="1885186" y="803578"/>
                  </a:lnTo>
                  <a:lnTo>
                    <a:pt x="1891215" y="851019"/>
                  </a:lnTo>
                  <a:lnTo>
                    <a:pt x="1894876" y="899159"/>
                  </a:lnTo>
                  <a:lnTo>
                    <a:pt x="1896109" y="947940"/>
                  </a:lnTo>
                  <a:lnTo>
                    <a:pt x="1894876" y="996720"/>
                  </a:lnTo>
                  <a:lnTo>
                    <a:pt x="1891215" y="1044859"/>
                  </a:lnTo>
                  <a:lnTo>
                    <a:pt x="1885186" y="1092299"/>
                  </a:lnTo>
                  <a:lnTo>
                    <a:pt x="1876848" y="1138979"/>
                  </a:lnTo>
                  <a:lnTo>
                    <a:pt x="1866262" y="1184840"/>
                  </a:lnTo>
                  <a:lnTo>
                    <a:pt x="1853487" y="1229822"/>
                  </a:lnTo>
                  <a:lnTo>
                    <a:pt x="1838582" y="1273867"/>
                  </a:lnTo>
                  <a:lnTo>
                    <a:pt x="1821607" y="1316914"/>
                  </a:lnTo>
                  <a:lnTo>
                    <a:pt x="1802621" y="1358903"/>
                  </a:lnTo>
                  <a:lnTo>
                    <a:pt x="1781684" y="1399776"/>
                  </a:lnTo>
                  <a:lnTo>
                    <a:pt x="1758856" y="1439472"/>
                  </a:lnTo>
                  <a:lnTo>
                    <a:pt x="1734196" y="1477933"/>
                  </a:lnTo>
                  <a:lnTo>
                    <a:pt x="1707764" y="1515098"/>
                  </a:lnTo>
                  <a:lnTo>
                    <a:pt x="1679620" y="1550908"/>
                  </a:lnTo>
                  <a:lnTo>
                    <a:pt x="1649822" y="1585303"/>
                  </a:lnTo>
                  <a:lnTo>
                    <a:pt x="1618430" y="1618224"/>
                  </a:lnTo>
                  <a:lnTo>
                    <a:pt x="1585505" y="1649611"/>
                  </a:lnTo>
                  <a:lnTo>
                    <a:pt x="1551105" y="1679405"/>
                  </a:lnTo>
                  <a:lnTo>
                    <a:pt x="1515291" y="1707546"/>
                  </a:lnTo>
                  <a:lnTo>
                    <a:pt x="1478121" y="1733975"/>
                  </a:lnTo>
                  <a:lnTo>
                    <a:pt x="1439655" y="1758632"/>
                  </a:lnTo>
                  <a:lnTo>
                    <a:pt x="1399953" y="1781457"/>
                  </a:lnTo>
                  <a:lnTo>
                    <a:pt x="1359075" y="1802391"/>
                  </a:lnTo>
                  <a:lnTo>
                    <a:pt x="1317080" y="1821374"/>
                  </a:lnTo>
                  <a:lnTo>
                    <a:pt x="1274027" y="1838347"/>
                  </a:lnTo>
                  <a:lnTo>
                    <a:pt x="1229977" y="1853251"/>
                  </a:lnTo>
                  <a:lnTo>
                    <a:pt x="1184988" y="1866024"/>
                  </a:lnTo>
                  <a:lnTo>
                    <a:pt x="1139120" y="1876609"/>
                  </a:lnTo>
                  <a:lnTo>
                    <a:pt x="1092434" y="1884946"/>
                  </a:lnTo>
                  <a:lnTo>
                    <a:pt x="1044987" y="1890974"/>
                  </a:lnTo>
                  <a:lnTo>
                    <a:pt x="996841" y="1894635"/>
                  </a:lnTo>
                  <a:lnTo>
                    <a:pt x="948054" y="1895868"/>
                  </a:lnTo>
                  <a:close/>
                </a:path>
              </a:pathLst>
            </a:custGeom>
            <a:solidFill>
              <a:srgbClr val="FFFFFF">
                <a:alpha val="230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5">
            <a:extLst>
              <a:ext uri="{FF2B5EF4-FFF2-40B4-BE49-F238E27FC236}">
                <a16:creationId xmlns:a16="http://schemas.microsoft.com/office/drawing/2014/main" id="{36039315-34C7-51E3-B771-B6951D5C7203}"/>
              </a:ext>
            </a:extLst>
          </p:cNvPr>
          <p:cNvSpPr txBox="1"/>
          <p:nvPr/>
        </p:nvSpPr>
        <p:spPr>
          <a:xfrm>
            <a:off x="6236198" y="1588079"/>
            <a:ext cx="10562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5080" indent="-63500" algn="ctr">
              <a:lnSpc>
                <a:spcPct val="100000"/>
              </a:lnSpc>
              <a:spcBef>
                <a:spcPts val="100"/>
              </a:spcBef>
            </a:pPr>
            <a:r>
              <a:rPr lang="pt-BR" sz="1600" b="1" spc="-10" dirty="0">
                <a:solidFill>
                  <a:srgbClr val="1C4299"/>
                </a:solidFill>
                <a:latin typeface="Arial"/>
                <a:cs typeface="Arial"/>
              </a:rPr>
              <a:t>Oficina de Produção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33" name="object 36">
            <a:extLst>
              <a:ext uri="{FF2B5EF4-FFF2-40B4-BE49-F238E27FC236}">
                <a16:creationId xmlns:a16="http://schemas.microsoft.com/office/drawing/2014/main" id="{71B628D8-C9FA-D43D-0EE2-F5AD8F488475}"/>
              </a:ext>
            </a:extLst>
          </p:cNvPr>
          <p:cNvGrpSpPr/>
          <p:nvPr/>
        </p:nvGrpSpPr>
        <p:grpSpPr>
          <a:xfrm>
            <a:off x="6505010" y="2409546"/>
            <a:ext cx="110014" cy="1194854"/>
            <a:chOff x="9505188" y="2898648"/>
            <a:chExt cx="146685" cy="1722120"/>
          </a:xfrm>
        </p:grpSpPr>
        <p:pic>
          <p:nvPicPr>
            <p:cNvPr id="34" name="object 37">
              <a:extLst>
                <a:ext uri="{FF2B5EF4-FFF2-40B4-BE49-F238E27FC236}">
                  <a16:creationId xmlns:a16="http://schemas.microsoft.com/office/drawing/2014/main" id="{51264ABE-4E7C-4246-E5F4-9546774F921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5188" y="4474616"/>
              <a:ext cx="146062" cy="145643"/>
            </a:xfrm>
            <a:prstGeom prst="rect">
              <a:avLst/>
            </a:prstGeom>
          </p:spPr>
        </p:pic>
        <p:sp>
          <p:nvSpPr>
            <p:cNvPr id="35" name="object 38">
              <a:extLst>
                <a:ext uri="{FF2B5EF4-FFF2-40B4-BE49-F238E27FC236}">
                  <a16:creationId xmlns:a16="http://schemas.microsoft.com/office/drawing/2014/main" id="{0B15FFAF-E739-5E04-EEBC-ED07B50A2C18}"/>
                </a:ext>
              </a:extLst>
            </p:cNvPr>
            <p:cNvSpPr/>
            <p:nvPr/>
          </p:nvSpPr>
          <p:spPr>
            <a:xfrm>
              <a:off x="9569196" y="2898648"/>
              <a:ext cx="7620" cy="1574800"/>
            </a:xfrm>
            <a:custGeom>
              <a:avLst/>
              <a:gdLst/>
              <a:ahLst/>
              <a:cxnLst/>
              <a:rect l="l" t="t" r="r" b="b"/>
              <a:pathLst>
                <a:path w="7620" h="1574800">
                  <a:moveTo>
                    <a:pt x="7620" y="1574291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9">
              <a:extLst>
                <a:ext uri="{FF2B5EF4-FFF2-40B4-BE49-F238E27FC236}">
                  <a16:creationId xmlns:a16="http://schemas.microsoft.com/office/drawing/2014/main" id="{9232D61F-6D9D-1B09-9232-E88D48EB74F3}"/>
                </a:ext>
              </a:extLst>
            </p:cNvPr>
            <p:cNvSpPr/>
            <p:nvPr/>
          </p:nvSpPr>
          <p:spPr>
            <a:xfrm>
              <a:off x="9564890" y="2899143"/>
              <a:ext cx="16510" cy="1573530"/>
            </a:xfrm>
            <a:custGeom>
              <a:avLst/>
              <a:gdLst/>
              <a:ahLst/>
              <a:cxnLst/>
              <a:rect l="l" t="t" r="r" b="b"/>
              <a:pathLst>
                <a:path w="16509" h="1573529">
                  <a:moveTo>
                    <a:pt x="16116" y="1573022"/>
                  </a:moveTo>
                  <a:lnTo>
                    <a:pt x="8496" y="1573060"/>
                  </a:lnTo>
                  <a:lnTo>
                    <a:pt x="0" y="50"/>
                  </a:lnTo>
                  <a:lnTo>
                    <a:pt x="7620" y="0"/>
                  </a:lnTo>
                  <a:lnTo>
                    <a:pt x="16116" y="1573022"/>
                  </a:lnTo>
                  <a:close/>
                </a:path>
              </a:pathLst>
            </a:custGeom>
            <a:solidFill>
              <a:srgbClr val="FFFFFF">
                <a:alpha val="67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1CE34CF-0DCA-59C0-00E7-03C2EC53C826}"/>
              </a:ext>
            </a:extLst>
          </p:cNvPr>
          <p:cNvSpPr txBox="1"/>
          <p:nvPr/>
        </p:nvSpPr>
        <p:spPr>
          <a:xfrm>
            <a:off x="436225" y="3954401"/>
            <a:ext cx="8757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bg1"/>
                </a:solidFill>
                <a:latin typeface="+mn-lt"/>
              </a:rPr>
              <a:t>Supmea</a:t>
            </a:r>
            <a:r>
              <a:rPr lang="pt-BR" sz="2400" dirty="0">
                <a:solidFill>
                  <a:schemeClr val="bg1"/>
                </a:solidFill>
                <a:latin typeface="+mn-lt"/>
              </a:rPr>
              <a:t> Parque de Ciência e Tecnologia (45.000 metros quadrados) </a:t>
            </a:r>
          </a:p>
        </p:txBody>
      </p:sp>
      <p:sp>
        <p:nvSpPr>
          <p:cNvPr id="38" name="object 25">
            <a:extLst>
              <a:ext uri="{FF2B5EF4-FFF2-40B4-BE49-F238E27FC236}">
                <a16:creationId xmlns:a16="http://schemas.microsoft.com/office/drawing/2014/main" id="{E6AC1E13-B1DF-F3A9-AEA9-5C00BBF862AF}"/>
              </a:ext>
            </a:extLst>
          </p:cNvPr>
          <p:cNvSpPr/>
          <p:nvPr/>
        </p:nvSpPr>
        <p:spPr>
          <a:xfrm>
            <a:off x="1811977" y="1855226"/>
            <a:ext cx="45719" cy="655583"/>
          </a:xfrm>
          <a:custGeom>
            <a:avLst/>
            <a:gdLst/>
            <a:ahLst/>
            <a:cxnLst/>
            <a:rect l="l" t="t" r="r" b="b"/>
            <a:pathLst>
              <a:path w="17779" h="1425575">
                <a:moveTo>
                  <a:pt x="17233" y="1424978"/>
                </a:moveTo>
                <a:lnTo>
                  <a:pt x="9613" y="1425028"/>
                </a:lnTo>
                <a:lnTo>
                  <a:pt x="0" y="50"/>
                </a:lnTo>
                <a:lnTo>
                  <a:pt x="7619" y="0"/>
                </a:lnTo>
                <a:lnTo>
                  <a:pt x="17233" y="1424978"/>
                </a:lnTo>
                <a:close/>
              </a:path>
            </a:pathLst>
          </a:custGeom>
          <a:solidFill>
            <a:srgbClr val="FFFFFF">
              <a:alpha val="6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15">
            <a:extLst>
              <a:ext uri="{FF2B5EF4-FFF2-40B4-BE49-F238E27FC236}">
                <a16:creationId xmlns:a16="http://schemas.microsoft.com/office/drawing/2014/main" id="{E235BD84-EA9C-A6E3-9FF5-E12E1A6C1DF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7306" y="1085180"/>
            <a:ext cx="1670303" cy="3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6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A8FCB-A5CA-42E8-0782-B0B2C3B2A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CABDCBB-CDF8-ABCC-D569-B4B18A54C037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Análise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Líquidos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2947EAC-CB78-EA81-A11C-F9FF0AB1C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FC0D3D9-2321-7F10-B5DC-3545CB4BE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021" y="1100136"/>
            <a:ext cx="7066071" cy="404336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63480C6-5327-767D-2A3F-BD1CB980EE16}"/>
              </a:ext>
            </a:extLst>
          </p:cNvPr>
          <p:cNvSpPr txBox="1"/>
          <p:nvPr/>
        </p:nvSpPr>
        <p:spPr>
          <a:xfrm>
            <a:off x="0" y="2571750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Transmissores de pH</a:t>
            </a:r>
          </a:p>
          <a:p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Condutividade</a:t>
            </a:r>
          </a:p>
        </p:txBody>
      </p:sp>
    </p:spTree>
    <p:extLst>
      <p:ext uri="{BB962C8B-B14F-4D97-AF65-F5344CB8AC3E}">
        <p14:creationId xmlns:p14="http://schemas.microsoft.com/office/powerpoint/2010/main" val="9734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02E88-D49B-031D-334A-FFE0E080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C4BBAE9-7A07-A9B0-C0BE-D092EC696460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Análise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Líquidos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B50558E-E528-A3F4-DF13-7DD3F9118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638F511-3265-DBB6-8572-C61C7C40FB25}"/>
              </a:ext>
            </a:extLst>
          </p:cNvPr>
          <p:cNvSpPr txBox="1"/>
          <p:nvPr/>
        </p:nvSpPr>
        <p:spPr>
          <a:xfrm>
            <a:off x="3585902" y="1092921"/>
            <a:ext cx="2550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Analógicos de pH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D736B3-CDAE-47AB-7251-A52320CD8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69" y="1400698"/>
            <a:ext cx="764857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0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CF900-081D-C184-3E27-348FAB22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45AB97F-2A20-7B1A-6E47-1CF751BBE411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Análise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Líquidos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CB58C8A-B66C-1CB8-D9B3-654579E4A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9F638D4-3DF3-7103-8F31-21F7A8AC7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73" y="1446470"/>
            <a:ext cx="7685454" cy="368802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11E8F23-5750-6FF8-5F8C-4BF3BB37AEF8}"/>
              </a:ext>
            </a:extLst>
          </p:cNvPr>
          <p:cNvSpPr txBox="1"/>
          <p:nvPr/>
        </p:nvSpPr>
        <p:spPr>
          <a:xfrm>
            <a:off x="1965875" y="1154668"/>
            <a:ext cx="4062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Digitais de pH, ORP, Condutividade</a:t>
            </a:r>
          </a:p>
        </p:txBody>
      </p:sp>
    </p:spTree>
    <p:extLst>
      <p:ext uri="{BB962C8B-B14F-4D97-AF65-F5344CB8AC3E}">
        <p14:creationId xmlns:p14="http://schemas.microsoft.com/office/powerpoint/2010/main" val="240197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19B0B-3B90-B226-2544-D10263D75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2F271B7-0C70-6655-00B2-53416D855080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Análise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Líquidos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9A22564-3A54-41A6-4960-F0B9A4EC1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1328037-E539-615C-741A-EE5F7179E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462445"/>
            <a:ext cx="7149029" cy="364303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9064C3E-E3C0-CF0D-1394-77834727EE60}"/>
              </a:ext>
            </a:extLst>
          </p:cNvPr>
          <p:cNvSpPr txBox="1"/>
          <p:nvPr/>
        </p:nvSpPr>
        <p:spPr>
          <a:xfrm>
            <a:off x="1433121" y="1122011"/>
            <a:ext cx="7558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Digitais de OD, Total de Sólidos em Suspensão, Turbidez</a:t>
            </a:r>
          </a:p>
        </p:txBody>
      </p:sp>
    </p:spTree>
    <p:extLst>
      <p:ext uri="{BB962C8B-B14F-4D97-AF65-F5344CB8AC3E}">
        <p14:creationId xmlns:p14="http://schemas.microsoft.com/office/powerpoint/2010/main" val="27295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6CDB4-0D1C-60BF-6CFD-8C58477DB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DA6ECED-30AD-0790-068E-F474F184986A}"/>
              </a:ext>
            </a:extLst>
          </p:cNvPr>
          <p:cNvSpPr/>
          <p:nvPr/>
        </p:nvSpPr>
        <p:spPr>
          <a:xfrm>
            <a:off x="-11150" y="-1"/>
            <a:ext cx="9144001" cy="10833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		                                      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Análise</a:t>
            </a:r>
            <a:r>
              <a:rPr lang="en-US" sz="2800" dirty="0">
                <a:solidFill>
                  <a:schemeClr val="bg1"/>
                </a:solidFill>
                <a:latin typeface="Helvetica" pitchFamily="-1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Helvetica" pitchFamily="-1" charset="0"/>
              </a:rPr>
              <a:t>Líquidos</a:t>
            </a:r>
            <a:endParaRPr lang="en-US" sz="2800" dirty="0">
              <a:solidFill>
                <a:schemeClr val="bg1"/>
              </a:solidFill>
              <a:latin typeface="Helvetica" pitchFamily="-1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628282C9-C159-A677-8081-D398C309E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5" y="9002"/>
            <a:ext cx="1703268" cy="94363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A0F466-DFE4-0F2F-C8A5-760CD8538B6E}"/>
              </a:ext>
            </a:extLst>
          </p:cNvPr>
          <p:cNvSpPr txBox="1"/>
          <p:nvPr/>
        </p:nvSpPr>
        <p:spPr>
          <a:xfrm>
            <a:off x="122100" y="1133944"/>
            <a:ext cx="3123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pt-BR" b="1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Multiparâmetro</a:t>
            </a:r>
            <a:endParaRPr lang="pt-BR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4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(Turbidez, Cloro Livre, Dióxido de Cloro, pH/REDOX, </a:t>
            </a:r>
          </a:p>
          <a:p>
            <a:pPr algn="ctr"/>
            <a:r>
              <a:rPr lang="pt-BR" sz="14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Condutividade, Oxigênio Dissolvido)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E847C25-AF7E-BD91-9F9F-0661B6001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21" y="2251029"/>
            <a:ext cx="1753673" cy="284892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AB73B7-6E49-6C18-8826-2A3A42783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301" y="2307769"/>
            <a:ext cx="1781398" cy="284892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F2E0069-473D-B908-A39B-2A51AA369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010" y="2297801"/>
            <a:ext cx="2532672" cy="28588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511FC6B-FA71-E2B4-7B4F-7F19A247D16A}"/>
              </a:ext>
            </a:extLst>
          </p:cNvPr>
          <p:cNvSpPr txBox="1"/>
          <p:nvPr/>
        </p:nvSpPr>
        <p:spPr>
          <a:xfrm>
            <a:off x="3854112" y="1461475"/>
            <a:ext cx="1715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Turbidez de Baixa</a:t>
            </a:r>
          </a:p>
          <a:p>
            <a:pPr algn="ctr"/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 a 20 NTU)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502A683-45B7-E194-1A3D-F59F87EE69A7}"/>
              </a:ext>
            </a:extLst>
          </p:cNvPr>
          <p:cNvSpPr txBox="1"/>
          <p:nvPr/>
        </p:nvSpPr>
        <p:spPr>
          <a:xfrm>
            <a:off x="7093988" y="1410943"/>
            <a:ext cx="1130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Cloro Livre</a:t>
            </a:r>
          </a:p>
          <a:p>
            <a:pPr algn="ctr"/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 a 5 </a:t>
            </a:r>
            <a:r>
              <a:rPr lang="pt-BR" b="1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ppm</a:t>
            </a:r>
            <a:r>
              <a:rPr lang="pt-BR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026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DBAC3F93-42D2-452C-97DE-C50076785394}"/>
              </a:ext>
            </a:extLst>
          </p:cNvPr>
          <p:cNvGrpSpPr/>
          <p:nvPr/>
        </p:nvGrpSpPr>
        <p:grpSpPr>
          <a:xfrm>
            <a:off x="-199974" y="-139366"/>
            <a:ext cx="10264445" cy="5956110"/>
            <a:chOff x="-199974" y="-139366"/>
            <a:chExt cx="10264445" cy="5956110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92270FC3-CFB5-496C-9718-72C7E237824E}"/>
                </a:ext>
              </a:extLst>
            </p:cNvPr>
            <p:cNvGrpSpPr/>
            <p:nvPr/>
          </p:nvGrpSpPr>
          <p:grpSpPr>
            <a:xfrm>
              <a:off x="-199974" y="0"/>
              <a:ext cx="9977127" cy="5816744"/>
              <a:chOff x="-5373454" y="0"/>
              <a:chExt cx="9977127" cy="5816744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CF7D06BF-EF3B-4B32-AFC6-3EEDA570B1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373454" y="0"/>
                <a:ext cx="9977127" cy="58167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4" descr="C:\Users\MARCELO.SILVA.DIGITROL\Desktop\Digitrol\NOVA Identidade Visual\LOGO-3-VERSAO-POSITIVA.png">
                <a:extLst>
                  <a:ext uri="{FF2B5EF4-FFF2-40B4-BE49-F238E27FC236}">
                    <a16:creationId xmlns:a16="http://schemas.microsoft.com/office/drawing/2014/main" id="{974510DA-90F9-4A1A-AC8F-E381E481F8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388175">
                <a:off x="-2576883" y="2476262"/>
                <a:ext cx="1965548" cy="10889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EEF0B63-86C7-41BB-9A0E-989D1420D4AF}"/>
                </a:ext>
              </a:extLst>
            </p:cNvPr>
            <p:cNvSpPr/>
            <p:nvPr/>
          </p:nvSpPr>
          <p:spPr>
            <a:xfrm>
              <a:off x="5245316" y="-139366"/>
              <a:ext cx="4819155" cy="5422231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85000"/>
              </a:schemeClr>
            </a:solidFill>
            <a:ln>
              <a:solidFill>
                <a:srgbClr val="14D6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 b="1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  <a:p>
              <a:pPr algn="ctr"/>
              <a:endParaRPr lang="pt-BR" dirty="0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39F514F7-BDCD-43A3-8367-ACE2CD56A000}"/>
                </a:ext>
              </a:extLst>
            </p:cNvPr>
            <p:cNvSpPr txBox="1"/>
            <p:nvPr/>
          </p:nvSpPr>
          <p:spPr>
            <a:xfrm>
              <a:off x="5245316" y="557512"/>
              <a:ext cx="3888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0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Obrigado por sua atenção !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F0E6B0C5-0E64-476B-B941-8B4B32521630}"/>
                </a:ext>
              </a:extLst>
            </p:cNvPr>
            <p:cNvSpPr txBox="1"/>
            <p:nvPr/>
          </p:nvSpPr>
          <p:spPr>
            <a:xfrm>
              <a:off x="5364894" y="2129285"/>
              <a:ext cx="4405310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Wellington de Jesus</a:t>
              </a:r>
            </a:p>
            <a:p>
              <a:r>
                <a:rPr lang="pt-BR" sz="1600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Gestor de Saneamento</a:t>
              </a:r>
            </a:p>
            <a:p>
              <a:r>
                <a:rPr lang="pt-BR" sz="1600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Wellington.jesus@digitrol.com.br</a:t>
              </a:r>
            </a:p>
            <a:p>
              <a:r>
                <a:rPr lang="pt-BR" sz="1600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(11) 3511-2626</a:t>
              </a:r>
            </a:p>
            <a:p>
              <a:r>
                <a:rPr lang="pt-BR" sz="1600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(11) 95287-0483</a:t>
              </a:r>
            </a:p>
            <a:p>
              <a:r>
                <a:rPr lang="pt-BR" sz="1600" dirty="0">
                  <a:solidFill>
                    <a:schemeClr val="bg1"/>
                  </a:solidFill>
                  <a:latin typeface="Open Sans" panose="020B0604020202020204" charset="0"/>
                  <a:ea typeface="Open Sans" panose="020B0604020202020204" charset="0"/>
                  <a:cs typeface="Open Sans" panose="020B0604020202020204" charset="0"/>
                </a:rPr>
                <a:t>(21) 98153 4591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2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azão Digitrol 1.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Vazão Digitrol 1.0</Template>
  <TotalTime>37363</TotalTime>
  <Words>1005</Words>
  <Application>Microsoft Office PowerPoint</Application>
  <PresentationFormat>Apresentação na tela (16:9)</PresentationFormat>
  <Paragraphs>180</Paragraphs>
  <Slides>22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Open Sans</vt:lpstr>
      <vt:lpstr>Wingdings</vt:lpstr>
      <vt:lpstr>arial</vt:lpstr>
      <vt:lpstr>Helvetica</vt:lpstr>
      <vt:lpstr>Roboto</vt:lpstr>
      <vt:lpstr>Microsoft YaHei</vt:lpstr>
      <vt:lpstr>arial</vt:lpstr>
      <vt:lpstr>Vazão Digitrol 1.0</vt:lpstr>
      <vt:lpstr>Apresentação do PowerPoint</vt:lpstr>
      <vt:lpstr>Apresentação do PowerPoint</vt:lpstr>
      <vt:lpstr>Apresentação do PowerPoint</vt:lpstr>
      <vt:lpstr>Nossas Soluções em Sensores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Fábrica Medidores de Vazão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Silva</dc:creator>
  <cp:lastModifiedBy>Wellington Barreto de Jesus</cp:lastModifiedBy>
  <cp:revision>757</cp:revision>
  <cp:lastPrinted>2023-05-05T14:47:38Z</cp:lastPrinted>
  <dcterms:created xsi:type="dcterms:W3CDTF">2018-11-07T16:32:54Z</dcterms:created>
  <dcterms:modified xsi:type="dcterms:W3CDTF">2024-05-02T19:13:16Z</dcterms:modified>
</cp:coreProperties>
</file>