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4" r:id="rId5"/>
  </p:sldMasterIdLst>
  <p:notesMasterIdLst>
    <p:notesMasterId r:id="rId25"/>
  </p:notesMasterIdLst>
  <p:sldIdLst>
    <p:sldId id="301" r:id="rId6"/>
    <p:sldId id="2147471339" r:id="rId7"/>
    <p:sldId id="2147471340" r:id="rId8"/>
    <p:sldId id="2147471369" r:id="rId9"/>
    <p:sldId id="2147471362" r:id="rId10"/>
    <p:sldId id="2147471363" r:id="rId11"/>
    <p:sldId id="2147471384" r:id="rId12"/>
    <p:sldId id="2147471385" r:id="rId13"/>
    <p:sldId id="2147471370" r:id="rId14"/>
    <p:sldId id="2147471371" r:id="rId15"/>
    <p:sldId id="2147471372" r:id="rId16"/>
    <p:sldId id="2147471374" r:id="rId17"/>
    <p:sldId id="2147471376" r:id="rId18"/>
    <p:sldId id="2147471383" r:id="rId19"/>
    <p:sldId id="2147471377" r:id="rId20"/>
    <p:sldId id="2147471379" r:id="rId21"/>
    <p:sldId id="2147471380" r:id="rId22"/>
    <p:sldId id="2147471381" r:id="rId23"/>
    <p:sldId id="2147471352" r:id="rId24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9B4E10-D8EF-8098-B629-487589866546}" name="Chernin, Alina" initials="CA" userId="S::Alina.Chernin@veralto.com::481c9a1c-03ae-4462-8a30-6ef351509e62" providerId="AD"/>
  <p188:author id="{A4E7F43B-5214-1F0D-BCDC-627C83F3F8C8}" name="Honeycutt, Jennifer L" initials="HL" userId="S::jennifer.honeycutt@danaher.com::1f1546c7-f5a9-4a56-8167-f6348aeb965a" providerId="AD"/>
  <p188:author id="{73C0F540-D853-3524-20EB-0ED1D9176FB6}" name="Field, Steve" initials="FS" userId="S::steve.field@dheasllc.com::148f4311-39b6-43ef-83d5-a9780ad16f40" providerId="AD"/>
  <p188:author id="{96D7C956-A470-27FE-7894-BCD1FC5CEE9B}" name="Barnes, Jim" initials="BJ" userId="S::dericjames.barnes@hach.com::78e6ee18-9add-4c7d-bead-9d22a1798578" providerId="AD"/>
  <p188:author id="{A3C5BB69-1A73-8B32-9765-2110CEC30F19}" name="Ralhan, Sameer" initials="RS" userId="S::sameer.ralhan@dheasllc.com::effd8163-8c96-47a3-b4b9-5d4d473eec27" providerId="AD"/>
  <p188:author id="{67F4E1A4-C3C5-709B-9DAA-51BFBB566A28}" name="Taylor, Ryan" initials="TR" userId="S::ryan.taylor@dheasllc.com::c6f85a0f-7f57-45bf-8ecf-c0d1e8fcfe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2F91"/>
    <a:srgbClr val="BE5526"/>
    <a:srgbClr val="0066CC"/>
    <a:srgbClr val="E6E6E6"/>
    <a:srgbClr val="4F96C6"/>
    <a:srgbClr val="4F96BE"/>
    <a:srgbClr val="7130A0"/>
    <a:srgbClr val="993300"/>
    <a:srgbClr val="CB7751"/>
    <a:srgbClr val="E9D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22" autoAdjust="0"/>
  </p:normalViewPr>
  <p:slideViewPr>
    <p:cSldViewPr snapToGrid="0">
      <p:cViewPr varScale="1">
        <p:scale>
          <a:sx n="67" d="100"/>
          <a:sy n="67" d="100"/>
        </p:scale>
        <p:origin x="6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70" d="100"/>
          <a:sy n="70" d="100"/>
        </p:scale>
        <p:origin x="5276" y="1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88620093233591"/>
          <c:y val="0.16678919958730606"/>
          <c:w val="0.65398823382405802"/>
          <c:h val="0.8060960844293736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D95F16">
                <a:alpha val="69804"/>
              </a:srgb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A7-4E84-9905-C5AA754B6935}"/>
              </c:ext>
            </c:extLst>
          </c:dPt>
          <c:dPt>
            <c:idx val="1"/>
            <c:bubble3D val="0"/>
            <c:spPr>
              <a:solidFill>
                <a:schemeClr val="accent1">
                  <a:alpha val="5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CA7-4E84-9905-C5AA754B6935}"/>
              </c:ext>
            </c:extLst>
          </c:dPt>
          <c:dPt>
            <c:idx val="2"/>
            <c:bubble3D val="0"/>
            <c:spPr>
              <a:solidFill>
                <a:srgbClr val="035E66">
                  <a:alpha val="80000"/>
                </a:srgb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CA7-4E84-9905-C5AA754B6935}"/>
              </c:ext>
            </c:extLst>
          </c:dPt>
          <c:dPt>
            <c:idx val="3"/>
            <c:bubble3D val="0"/>
            <c:spPr>
              <a:solidFill>
                <a:srgbClr val="0C3171">
                  <a:alpha val="50196"/>
                </a:srgb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CA7-4E84-9905-C5AA754B6935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  <a:alpha val="50196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CA7-4E84-9905-C5AA754B6935}"/>
              </c:ext>
            </c:extLst>
          </c:dPt>
          <c:dPt>
            <c:idx val="5"/>
            <c:bubble3D val="0"/>
            <c:spPr>
              <a:solidFill>
                <a:srgbClr val="D89B2B">
                  <a:alpha val="69804"/>
                </a:srgb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CA7-4E84-9905-C5AA754B6935}"/>
              </c:ext>
            </c:extLst>
          </c:dPt>
          <c:dPt>
            <c:idx val="6"/>
            <c:bubble3D val="0"/>
            <c:spPr>
              <a:solidFill>
                <a:srgbClr val="D95F16">
                  <a:alpha val="89804"/>
                </a:srgb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CA7-4E84-9905-C5AA754B693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A7-4E84-9905-C5AA754B693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A7-4E84-9905-C5AA754B6935}"/>
                </c:ext>
              </c:extLst>
            </c:dLbl>
            <c:dLbl>
              <c:idx val="2"/>
              <c:layout>
                <c:manualLayout>
                  <c:x val="1.2954524010496224E-2"/>
                  <c:y val="-7.983775961416505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5CA7-4E84-9905-C5AA754B6935}"/>
                </c:ext>
              </c:extLst>
            </c:dLbl>
            <c:dLbl>
              <c:idx val="3"/>
              <c:layout>
                <c:manualLayout>
                  <c:x val="-5.1818096041984896E-2"/>
                  <c:y val="3.19351038456654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CA7-4E84-9905-C5AA754B6935}"/>
                </c:ext>
              </c:extLst>
            </c:dLbl>
            <c:dLbl>
              <c:idx val="4"/>
              <c:layout>
                <c:manualLayout>
                  <c:x val="-3.6229930544085455E-3"/>
                  <c:y val="-4.8782698812545053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CA7-4E84-9905-C5AA754B6935}"/>
                </c:ext>
              </c:extLst>
            </c:dLbl>
            <c:dLbl>
              <c:idx val="5"/>
              <c:layout>
                <c:manualLayout>
                  <c:x val="-3.6229930544085125E-2"/>
                  <c:y val="-3.414788916878124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CA7-4E84-9905-C5AA754B6935}"/>
                </c:ext>
              </c:extLst>
            </c:dLbl>
            <c:dLbl>
              <c:idx val="6"/>
              <c:layout>
                <c:manualLayout>
                  <c:x val="2.4159658172031626E-2"/>
                  <c:y val="-9.14748584725560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CA7-4E84-9905-C5AA754B69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non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Sheet1!$A$2:$A$8</c:f>
              <c:strCache>
                <c:ptCount val="2"/>
                <c:pt idx="0">
                  <c:v>PID</c:v>
                </c:pt>
                <c:pt idx="1">
                  <c:v>WQ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CA7-4E84-9905-C5AA754B6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AC6406-81D5-4538-AD64-392BF5C739BE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2431E7E-92CC-461B-A0C5-69793064444F}">
      <dgm:prSet phldrT="[Texto]"/>
      <dgm:spPr/>
      <dgm:t>
        <a:bodyPr/>
        <a:lstStyle/>
        <a:p>
          <a:r>
            <a:rPr lang="pt-BR" dirty="0"/>
            <a:t>Projeto</a:t>
          </a:r>
        </a:p>
      </dgm:t>
    </dgm:pt>
    <dgm:pt modelId="{BCEC8D16-1AF8-44AD-97BC-895E5EC7AA01}" type="parTrans" cxnId="{D875B649-624B-4C6A-A234-EF3B8C8EFF80}">
      <dgm:prSet/>
      <dgm:spPr/>
      <dgm:t>
        <a:bodyPr/>
        <a:lstStyle/>
        <a:p>
          <a:endParaRPr lang="pt-BR"/>
        </a:p>
      </dgm:t>
    </dgm:pt>
    <dgm:pt modelId="{0694FEF9-5A2A-4A12-BFCE-49A9A90D5FD6}" type="sibTrans" cxnId="{D875B649-624B-4C6A-A234-EF3B8C8EFF80}">
      <dgm:prSet/>
      <dgm:spPr/>
      <dgm:t>
        <a:bodyPr/>
        <a:lstStyle/>
        <a:p>
          <a:endParaRPr lang="pt-BR"/>
        </a:p>
      </dgm:t>
    </dgm:pt>
    <dgm:pt modelId="{2584693A-4CDB-4A77-BE37-7EA369799EDC}">
      <dgm:prSet phldrT="[Texto]"/>
      <dgm:spPr/>
      <dgm:t>
        <a:bodyPr/>
        <a:lstStyle/>
        <a:p>
          <a:r>
            <a:rPr lang="pt-BR" dirty="0"/>
            <a:t>Implementação</a:t>
          </a:r>
        </a:p>
      </dgm:t>
    </dgm:pt>
    <dgm:pt modelId="{FA1D7FAF-6BCE-4EB1-9643-3EC08EE08899}" type="parTrans" cxnId="{ED07F433-D3B6-47A6-8F7B-6D6C58C75729}">
      <dgm:prSet/>
      <dgm:spPr/>
      <dgm:t>
        <a:bodyPr/>
        <a:lstStyle/>
        <a:p>
          <a:endParaRPr lang="pt-BR"/>
        </a:p>
      </dgm:t>
    </dgm:pt>
    <dgm:pt modelId="{73E3D210-D140-43A0-A651-68AC9F9766E7}" type="sibTrans" cxnId="{ED07F433-D3B6-47A6-8F7B-6D6C58C75729}">
      <dgm:prSet/>
      <dgm:spPr/>
      <dgm:t>
        <a:bodyPr/>
        <a:lstStyle/>
        <a:p>
          <a:endParaRPr lang="pt-BR"/>
        </a:p>
      </dgm:t>
    </dgm:pt>
    <dgm:pt modelId="{07864B85-D71E-4F81-84C2-FB1F0C4C917E}">
      <dgm:prSet phldrT="[Texto]"/>
      <dgm:spPr/>
      <dgm:t>
        <a:bodyPr/>
        <a:lstStyle/>
        <a:p>
          <a:r>
            <a:rPr lang="pt-BR" dirty="0"/>
            <a:t>Startup</a:t>
          </a:r>
        </a:p>
      </dgm:t>
    </dgm:pt>
    <dgm:pt modelId="{9C0917FF-F129-4878-BFAD-B9C5DF935246}" type="parTrans" cxnId="{542DFEF8-ADBC-4EEE-BDAC-61D2C1F22D02}">
      <dgm:prSet/>
      <dgm:spPr/>
      <dgm:t>
        <a:bodyPr/>
        <a:lstStyle/>
        <a:p>
          <a:endParaRPr lang="pt-BR"/>
        </a:p>
      </dgm:t>
    </dgm:pt>
    <dgm:pt modelId="{98B2FC87-47B1-4EB3-91D2-05336ABECCFB}" type="sibTrans" cxnId="{542DFEF8-ADBC-4EEE-BDAC-61D2C1F22D02}">
      <dgm:prSet/>
      <dgm:spPr/>
      <dgm:t>
        <a:bodyPr/>
        <a:lstStyle/>
        <a:p>
          <a:endParaRPr lang="pt-BR"/>
        </a:p>
      </dgm:t>
    </dgm:pt>
    <dgm:pt modelId="{19E6ABE6-2958-498A-89CB-9717641597C5}">
      <dgm:prSet phldrT="[Texto]"/>
      <dgm:spPr/>
      <dgm:t>
        <a:bodyPr/>
        <a:lstStyle/>
        <a:p>
          <a:r>
            <a:rPr lang="pt-BR" dirty="0"/>
            <a:t>Operação e Manutenção</a:t>
          </a:r>
        </a:p>
      </dgm:t>
    </dgm:pt>
    <dgm:pt modelId="{3CC026A0-78D1-421B-83C9-A70164D38E8A}" type="parTrans" cxnId="{CFA3A479-DCD4-4B83-BBD4-428B9D1DA1C1}">
      <dgm:prSet/>
      <dgm:spPr/>
      <dgm:t>
        <a:bodyPr/>
        <a:lstStyle/>
        <a:p>
          <a:endParaRPr lang="pt-BR"/>
        </a:p>
      </dgm:t>
    </dgm:pt>
    <dgm:pt modelId="{DC6A00AC-7951-4C5F-BD6E-7402C01E3AB6}" type="sibTrans" cxnId="{CFA3A479-DCD4-4B83-BBD4-428B9D1DA1C1}">
      <dgm:prSet/>
      <dgm:spPr/>
      <dgm:t>
        <a:bodyPr/>
        <a:lstStyle/>
        <a:p>
          <a:endParaRPr lang="pt-BR"/>
        </a:p>
      </dgm:t>
    </dgm:pt>
    <dgm:pt modelId="{7FFD73C0-55B1-472D-B24B-7D6EA7211FE1}">
      <dgm:prSet phldrT="[Texto]"/>
      <dgm:spPr>
        <a:solidFill>
          <a:srgbClr val="00B0F0"/>
        </a:solidFill>
        <a:ln>
          <a:solidFill>
            <a:srgbClr val="00B0F0"/>
          </a:solidFill>
        </a:ln>
      </dgm:spPr>
      <dgm:t>
        <a:bodyPr/>
        <a:lstStyle/>
        <a:p>
          <a:r>
            <a:rPr lang="pt-BR" dirty="0"/>
            <a:t>Ciclo de Vida</a:t>
          </a:r>
        </a:p>
      </dgm:t>
    </dgm:pt>
    <dgm:pt modelId="{98AD9E21-DF43-400B-AEFC-01BCB09A169D}" type="parTrans" cxnId="{3E637A71-BF5A-4C7B-9A55-3C0F4A39BABA}">
      <dgm:prSet/>
      <dgm:spPr/>
      <dgm:t>
        <a:bodyPr/>
        <a:lstStyle/>
        <a:p>
          <a:endParaRPr lang="pt-BR"/>
        </a:p>
      </dgm:t>
    </dgm:pt>
    <dgm:pt modelId="{4BCEC77C-F3C9-4709-9C58-B0B240BE6749}" type="sibTrans" cxnId="{3E637A71-BF5A-4C7B-9A55-3C0F4A39BABA}">
      <dgm:prSet/>
      <dgm:spPr/>
      <dgm:t>
        <a:bodyPr/>
        <a:lstStyle/>
        <a:p>
          <a:endParaRPr lang="pt-BR"/>
        </a:p>
      </dgm:t>
    </dgm:pt>
    <dgm:pt modelId="{831AF2B8-26E8-443F-AC6F-741A8611416C}" type="pres">
      <dgm:prSet presAssocID="{32AC6406-81D5-4538-AD64-392BF5C739BE}" presName="cycle" presStyleCnt="0">
        <dgm:presLayoutVars>
          <dgm:dir/>
          <dgm:resizeHandles val="exact"/>
        </dgm:presLayoutVars>
      </dgm:prSet>
      <dgm:spPr/>
    </dgm:pt>
    <dgm:pt modelId="{50A05195-6B34-4523-A020-988139924B29}" type="pres">
      <dgm:prSet presAssocID="{12431E7E-92CC-461B-A0C5-69793064444F}" presName="node" presStyleLbl="node1" presStyleIdx="0" presStyleCnt="5">
        <dgm:presLayoutVars>
          <dgm:bulletEnabled val="1"/>
        </dgm:presLayoutVars>
      </dgm:prSet>
      <dgm:spPr/>
    </dgm:pt>
    <dgm:pt modelId="{50F978E5-5150-4450-8377-25F797B2FAF3}" type="pres">
      <dgm:prSet presAssocID="{12431E7E-92CC-461B-A0C5-69793064444F}" presName="spNode" presStyleCnt="0"/>
      <dgm:spPr/>
    </dgm:pt>
    <dgm:pt modelId="{1E1D445A-A322-45E9-9E2F-16F4188908A7}" type="pres">
      <dgm:prSet presAssocID="{0694FEF9-5A2A-4A12-BFCE-49A9A90D5FD6}" presName="sibTrans" presStyleLbl="sibTrans1D1" presStyleIdx="0" presStyleCnt="5"/>
      <dgm:spPr/>
    </dgm:pt>
    <dgm:pt modelId="{DBE4A539-F9DF-4155-9C7F-EA2B9F3AC8CE}" type="pres">
      <dgm:prSet presAssocID="{2584693A-4CDB-4A77-BE37-7EA369799EDC}" presName="node" presStyleLbl="node1" presStyleIdx="1" presStyleCnt="5">
        <dgm:presLayoutVars>
          <dgm:bulletEnabled val="1"/>
        </dgm:presLayoutVars>
      </dgm:prSet>
      <dgm:spPr/>
    </dgm:pt>
    <dgm:pt modelId="{B32C328C-531B-43F8-8B0D-EAB59D4449A3}" type="pres">
      <dgm:prSet presAssocID="{2584693A-4CDB-4A77-BE37-7EA369799EDC}" presName="spNode" presStyleCnt="0"/>
      <dgm:spPr/>
    </dgm:pt>
    <dgm:pt modelId="{893185DF-B61C-41B9-94BF-62E4C3566F0D}" type="pres">
      <dgm:prSet presAssocID="{73E3D210-D140-43A0-A651-68AC9F9766E7}" presName="sibTrans" presStyleLbl="sibTrans1D1" presStyleIdx="1" presStyleCnt="5"/>
      <dgm:spPr/>
    </dgm:pt>
    <dgm:pt modelId="{792011AC-2B4C-48E6-B2C8-030747237769}" type="pres">
      <dgm:prSet presAssocID="{07864B85-D71E-4F81-84C2-FB1F0C4C917E}" presName="node" presStyleLbl="node1" presStyleIdx="2" presStyleCnt="5">
        <dgm:presLayoutVars>
          <dgm:bulletEnabled val="1"/>
        </dgm:presLayoutVars>
      </dgm:prSet>
      <dgm:spPr/>
    </dgm:pt>
    <dgm:pt modelId="{9BAA1169-605A-435B-A3AB-901CF450E927}" type="pres">
      <dgm:prSet presAssocID="{07864B85-D71E-4F81-84C2-FB1F0C4C917E}" presName="spNode" presStyleCnt="0"/>
      <dgm:spPr/>
    </dgm:pt>
    <dgm:pt modelId="{FEA6163B-0737-40C5-82ED-9B74785D30D3}" type="pres">
      <dgm:prSet presAssocID="{98B2FC87-47B1-4EB3-91D2-05336ABECCFB}" presName="sibTrans" presStyleLbl="sibTrans1D1" presStyleIdx="2" presStyleCnt="5"/>
      <dgm:spPr/>
    </dgm:pt>
    <dgm:pt modelId="{4B5D68F0-AE98-485D-AA80-44555750CC39}" type="pres">
      <dgm:prSet presAssocID="{19E6ABE6-2958-498A-89CB-9717641597C5}" presName="node" presStyleLbl="node1" presStyleIdx="3" presStyleCnt="5">
        <dgm:presLayoutVars>
          <dgm:bulletEnabled val="1"/>
        </dgm:presLayoutVars>
      </dgm:prSet>
      <dgm:spPr/>
    </dgm:pt>
    <dgm:pt modelId="{F844C57E-9C84-416F-9139-ABD7376F078B}" type="pres">
      <dgm:prSet presAssocID="{19E6ABE6-2958-498A-89CB-9717641597C5}" presName="spNode" presStyleCnt="0"/>
      <dgm:spPr/>
    </dgm:pt>
    <dgm:pt modelId="{6C00D65B-79F4-4B96-B05E-EB128A374698}" type="pres">
      <dgm:prSet presAssocID="{DC6A00AC-7951-4C5F-BD6E-7402C01E3AB6}" presName="sibTrans" presStyleLbl="sibTrans1D1" presStyleIdx="3" presStyleCnt="5"/>
      <dgm:spPr/>
    </dgm:pt>
    <dgm:pt modelId="{AE6130E4-1028-43B5-8A3E-B5324C6636F6}" type="pres">
      <dgm:prSet presAssocID="{7FFD73C0-55B1-472D-B24B-7D6EA7211FE1}" presName="node" presStyleLbl="node1" presStyleIdx="4" presStyleCnt="5">
        <dgm:presLayoutVars>
          <dgm:bulletEnabled val="1"/>
        </dgm:presLayoutVars>
      </dgm:prSet>
      <dgm:spPr/>
    </dgm:pt>
    <dgm:pt modelId="{9602ABFA-93AB-43B8-91A6-3BC495162820}" type="pres">
      <dgm:prSet presAssocID="{7FFD73C0-55B1-472D-B24B-7D6EA7211FE1}" presName="spNode" presStyleCnt="0"/>
      <dgm:spPr/>
    </dgm:pt>
    <dgm:pt modelId="{8FAB74F5-2DB1-45E4-B806-9EC44DFD553C}" type="pres">
      <dgm:prSet presAssocID="{4BCEC77C-F3C9-4709-9C58-B0B240BE6749}" presName="sibTrans" presStyleLbl="sibTrans1D1" presStyleIdx="4" presStyleCnt="5"/>
      <dgm:spPr/>
    </dgm:pt>
  </dgm:ptLst>
  <dgm:cxnLst>
    <dgm:cxn modelId="{ED07F433-D3B6-47A6-8F7B-6D6C58C75729}" srcId="{32AC6406-81D5-4538-AD64-392BF5C739BE}" destId="{2584693A-4CDB-4A77-BE37-7EA369799EDC}" srcOrd="1" destOrd="0" parTransId="{FA1D7FAF-6BCE-4EB1-9643-3EC08EE08899}" sibTransId="{73E3D210-D140-43A0-A651-68AC9F9766E7}"/>
    <dgm:cxn modelId="{D875B649-624B-4C6A-A234-EF3B8C8EFF80}" srcId="{32AC6406-81D5-4538-AD64-392BF5C739BE}" destId="{12431E7E-92CC-461B-A0C5-69793064444F}" srcOrd="0" destOrd="0" parTransId="{BCEC8D16-1AF8-44AD-97BC-895E5EC7AA01}" sibTransId="{0694FEF9-5A2A-4A12-BFCE-49A9A90D5FD6}"/>
    <dgm:cxn modelId="{B5DC846D-4180-4377-BAC8-7396688396DC}" type="presOf" srcId="{98B2FC87-47B1-4EB3-91D2-05336ABECCFB}" destId="{FEA6163B-0737-40C5-82ED-9B74785D30D3}" srcOrd="0" destOrd="0" presId="urn:microsoft.com/office/officeart/2005/8/layout/cycle6"/>
    <dgm:cxn modelId="{3E637A71-BF5A-4C7B-9A55-3C0F4A39BABA}" srcId="{32AC6406-81D5-4538-AD64-392BF5C739BE}" destId="{7FFD73C0-55B1-472D-B24B-7D6EA7211FE1}" srcOrd="4" destOrd="0" parTransId="{98AD9E21-DF43-400B-AEFC-01BCB09A169D}" sibTransId="{4BCEC77C-F3C9-4709-9C58-B0B240BE6749}"/>
    <dgm:cxn modelId="{77FB0D73-B32E-4FB6-8539-3688E46768AF}" type="presOf" srcId="{7FFD73C0-55B1-472D-B24B-7D6EA7211FE1}" destId="{AE6130E4-1028-43B5-8A3E-B5324C6636F6}" srcOrd="0" destOrd="0" presId="urn:microsoft.com/office/officeart/2005/8/layout/cycle6"/>
    <dgm:cxn modelId="{CFA3A479-DCD4-4B83-BBD4-428B9D1DA1C1}" srcId="{32AC6406-81D5-4538-AD64-392BF5C739BE}" destId="{19E6ABE6-2958-498A-89CB-9717641597C5}" srcOrd="3" destOrd="0" parTransId="{3CC026A0-78D1-421B-83C9-A70164D38E8A}" sibTransId="{DC6A00AC-7951-4C5F-BD6E-7402C01E3AB6}"/>
    <dgm:cxn modelId="{8783A27A-22BC-4233-A2F4-81C595C2ACE2}" type="presOf" srcId="{2584693A-4CDB-4A77-BE37-7EA369799EDC}" destId="{DBE4A539-F9DF-4155-9C7F-EA2B9F3AC8CE}" srcOrd="0" destOrd="0" presId="urn:microsoft.com/office/officeart/2005/8/layout/cycle6"/>
    <dgm:cxn modelId="{FB980081-1926-4A69-A303-75DF9D0A98A5}" type="presOf" srcId="{32AC6406-81D5-4538-AD64-392BF5C739BE}" destId="{831AF2B8-26E8-443F-AC6F-741A8611416C}" srcOrd="0" destOrd="0" presId="urn:microsoft.com/office/officeart/2005/8/layout/cycle6"/>
    <dgm:cxn modelId="{DF8D128A-ACBD-4AD6-AFC8-90B4A81DDB7C}" type="presOf" srcId="{12431E7E-92CC-461B-A0C5-69793064444F}" destId="{50A05195-6B34-4523-A020-988139924B29}" srcOrd="0" destOrd="0" presId="urn:microsoft.com/office/officeart/2005/8/layout/cycle6"/>
    <dgm:cxn modelId="{E6D1749F-169C-402B-82D6-E91FB25D432B}" type="presOf" srcId="{07864B85-D71E-4F81-84C2-FB1F0C4C917E}" destId="{792011AC-2B4C-48E6-B2C8-030747237769}" srcOrd="0" destOrd="0" presId="urn:microsoft.com/office/officeart/2005/8/layout/cycle6"/>
    <dgm:cxn modelId="{FC0DCABA-0D19-4E92-AA1F-4EB37A853363}" type="presOf" srcId="{0694FEF9-5A2A-4A12-BFCE-49A9A90D5FD6}" destId="{1E1D445A-A322-45E9-9E2F-16F4188908A7}" srcOrd="0" destOrd="0" presId="urn:microsoft.com/office/officeart/2005/8/layout/cycle6"/>
    <dgm:cxn modelId="{9C1C99F0-FDCB-471B-84AF-3C46ADFAC59F}" type="presOf" srcId="{19E6ABE6-2958-498A-89CB-9717641597C5}" destId="{4B5D68F0-AE98-485D-AA80-44555750CC39}" srcOrd="0" destOrd="0" presId="urn:microsoft.com/office/officeart/2005/8/layout/cycle6"/>
    <dgm:cxn modelId="{A8D0BBF0-6EA9-4764-884E-9C14F38ACE4D}" type="presOf" srcId="{73E3D210-D140-43A0-A651-68AC9F9766E7}" destId="{893185DF-B61C-41B9-94BF-62E4C3566F0D}" srcOrd="0" destOrd="0" presId="urn:microsoft.com/office/officeart/2005/8/layout/cycle6"/>
    <dgm:cxn modelId="{542DFEF8-ADBC-4EEE-BDAC-61D2C1F22D02}" srcId="{32AC6406-81D5-4538-AD64-392BF5C739BE}" destId="{07864B85-D71E-4F81-84C2-FB1F0C4C917E}" srcOrd="2" destOrd="0" parTransId="{9C0917FF-F129-4878-BFAD-B9C5DF935246}" sibTransId="{98B2FC87-47B1-4EB3-91D2-05336ABECCFB}"/>
    <dgm:cxn modelId="{A02C40FD-25A2-4F85-A523-2101B0EFCC80}" type="presOf" srcId="{DC6A00AC-7951-4C5F-BD6E-7402C01E3AB6}" destId="{6C00D65B-79F4-4B96-B05E-EB128A374698}" srcOrd="0" destOrd="0" presId="urn:microsoft.com/office/officeart/2005/8/layout/cycle6"/>
    <dgm:cxn modelId="{F1077EFE-8122-43EC-93D9-E8C1B7B32AFE}" type="presOf" srcId="{4BCEC77C-F3C9-4709-9C58-B0B240BE6749}" destId="{8FAB74F5-2DB1-45E4-B806-9EC44DFD553C}" srcOrd="0" destOrd="0" presId="urn:microsoft.com/office/officeart/2005/8/layout/cycle6"/>
    <dgm:cxn modelId="{A1A9A150-1547-4EF8-A4D1-0F93E5C241EA}" type="presParOf" srcId="{831AF2B8-26E8-443F-AC6F-741A8611416C}" destId="{50A05195-6B34-4523-A020-988139924B29}" srcOrd="0" destOrd="0" presId="urn:microsoft.com/office/officeart/2005/8/layout/cycle6"/>
    <dgm:cxn modelId="{64CE01CE-3528-4A38-8AC3-9B1124A4A10C}" type="presParOf" srcId="{831AF2B8-26E8-443F-AC6F-741A8611416C}" destId="{50F978E5-5150-4450-8377-25F797B2FAF3}" srcOrd="1" destOrd="0" presId="urn:microsoft.com/office/officeart/2005/8/layout/cycle6"/>
    <dgm:cxn modelId="{36D061AF-3338-4B8D-9BDA-68712432685E}" type="presParOf" srcId="{831AF2B8-26E8-443F-AC6F-741A8611416C}" destId="{1E1D445A-A322-45E9-9E2F-16F4188908A7}" srcOrd="2" destOrd="0" presId="urn:microsoft.com/office/officeart/2005/8/layout/cycle6"/>
    <dgm:cxn modelId="{C62C0CA0-E17F-4415-A1DA-B58D43AAF18E}" type="presParOf" srcId="{831AF2B8-26E8-443F-AC6F-741A8611416C}" destId="{DBE4A539-F9DF-4155-9C7F-EA2B9F3AC8CE}" srcOrd="3" destOrd="0" presId="urn:microsoft.com/office/officeart/2005/8/layout/cycle6"/>
    <dgm:cxn modelId="{7A8A3A8F-8BC8-4924-BBA0-77258831B6BE}" type="presParOf" srcId="{831AF2B8-26E8-443F-AC6F-741A8611416C}" destId="{B32C328C-531B-43F8-8B0D-EAB59D4449A3}" srcOrd="4" destOrd="0" presId="urn:microsoft.com/office/officeart/2005/8/layout/cycle6"/>
    <dgm:cxn modelId="{AAE7778E-5A4A-476C-88C2-BC6FE228EAF7}" type="presParOf" srcId="{831AF2B8-26E8-443F-AC6F-741A8611416C}" destId="{893185DF-B61C-41B9-94BF-62E4C3566F0D}" srcOrd="5" destOrd="0" presId="urn:microsoft.com/office/officeart/2005/8/layout/cycle6"/>
    <dgm:cxn modelId="{14D6AB29-F409-4300-8986-CE49BB7DDEC9}" type="presParOf" srcId="{831AF2B8-26E8-443F-AC6F-741A8611416C}" destId="{792011AC-2B4C-48E6-B2C8-030747237769}" srcOrd="6" destOrd="0" presId="urn:microsoft.com/office/officeart/2005/8/layout/cycle6"/>
    <dgm:cxn modelId="{999C9BBE-5FE9-4994-A838-CA3A48DFD816}" type="presParOf" srcId="{831AF2B8-26E8-443F-AC6F-741A8611416C}" destId="{9BAA1169-605A-435B-A3AB-901CF450E927}" srcOrd="7" destOrd="0" presId="urn:microsoft.com/office/officeart/2005/8/layout/cycle6"/>
    <dgm:cxn modelId="{C13D9204-E08A-4ABF-8F61-D16D0163A964}" type="presParOf" srcId="{831AF2B8-26E8-443F-AC6F-741A8611416C}" destId="{FEA6163B-0737-40C5-82ED-9B74785D30D3}" srcOrd="8" destOrd="0" presId="urn:microsoft.com/office/officeart/2005/8/layout/cycle6"/>
    <dgm:cxn modelId="{24A3F29A-8F04-418D-AB21-57AE3A115611}" type="presParOf" srcId="{831AF2B8-26E8-443F-AC6F-741A8611416C}" destId="{4B5D68F0-AE98-485D-AA80-44555750CC39}" srcOrd="9" destOrd="0" presId="urn:microsoft.com/office/officeart/2005/8/layout/cycle6"/>
    <dgm:cxn modelId="{4FAC78E6-8750-4C9C-9BAB-96585FAB558A}" type="presParOf" srcId="{831AF2B8-26E8-443F-AC6F-741A8611416C}" destId="{F844C57E-9C84-416F-9139-ABD7376F078B}" srcOrd="10" destOrd="0" presId="urn:microsoft.com/office/officeart/2005/8/layout/cycle6"/>
    <dgm:cxn modelId="{C79DB98E-ED0C-4A92-AC4D-C8EBCDD84EBA}" type="presParOf" srcId="{831AF2B8-26E8-443F-AC6F-741A8611416C}" destId="{6C00D65B-79F4-4B96-B05E-EB128A374698}" srcOrd="11" destOrd="0" presId="urn:microsoft.com/office/officeart/2005/8/layout/cycle6"/>
    <dgm:cxn modelId="{131972CB-737F-4795-B646-AC0311D10893}" type="presParOf" srcId="{831AF2B8-26E8-443F-AC6F-741A8611416C}" destId="{AE6130E4-1028-43B5-8A3E-B5324C6636F6}" srcOrd="12" destOrd="0" presId="urn:microsoft.com/office/officeart/2005/8/layout/cycle6"/>
    <dgm:cxn modelId="{A84FA78C-B47F-447A-A899-7C49BA2A9BF9}" type="presParOf" srcId="{831AF2B8-26E8-443F-AC6F-741A8611416C}" destId="{9602ABFA-93AB-43B8-91A6-3BC495162820}" srcOrd="13" destOrd="0" presId="urn:microsoft.com/office/officeart/2005/8/layout/cycle6"/>
    <dgm:cxn modelId="{05DC54C9-A6DE-47D5-974D-EC5E86D7ACD7}" type="presParOf" srcId="{831AF2B8-26E8-443F-AC6F-741A8611416C}" destId="{8FAB74F5-2DB1-45E4-B806-9EC44DFD553C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A05195-6B34-4523-A020-988139924B29}">
      <dsp:nvSpPr>
        <dsp:cNvPr id="0" name=""/>
        <dsp:cNvSpPr/>
      </dsp:nvSpPr>
      <dsp:spPr>
        <a:xfrm>
          <a:off x="2046783" y="1314"/>
          <a:ext cx="1253132" cy="8145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Projeto</a:t>
          </a:r>
        </a:p>
      </dsp:txBody>
      <dsp:txXfrm>
        <a:off x="2086545" y="41076"/>
        <a:ext cx="1173608" cy="735012"/>
      </dsp:txXfrm>
    </dsp:sp>
    <dsp:sp modelId="{1E1D445A-A322-45E9-9E2F-16F4188908A7}">
      <dsp:nvSpPr>
        <dsp:cNvPr id="0" name=""/>
        <dsp:cNvSpPr/>
      </dsp:nvSpPr>
      <dsp:spPr>
        <a:xfrm>
          <a:off x="1045311" y="408582"/>
          <a:ext cx="3256077" cy="3256077"/>
        </a:xfrm>
        <a:custGeom>
          <a:avLst/>
          <a:gdLst/>
          <a:ahLst/>
          <a:cxnLst/>
          <a:rect l="0" t="0" r="0" b="0"/>
          <a:pathLst>
            <a:path>
              <a:moveTo>
                <a:pt x="2263222" y="129021"/>
              </a:moveTo>
              <a:arcTo wR="1628038" hR="1628038" stAng="17577840" swAng="19624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E4A539-F9DF-4155-9C7F-EA2B9F3AC8CE}">
      <dsp:nvSpPr>
        <dsp:cNvPr id="0" name=""/>
        <dsp:cNvSpPr/>
      </dsp:nvSpPr>
      <dsp:spPr>
        <a:xfrm>
          <a:off x="3595140" y="1126261"/>
          <a:ext cx="1253132" cy="8145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Implementação</a:t>
          </a:r>
        </a:p>
      </dsp:txBody>
      <dsp:txXfrm>
        <a:off x="3634902" y="1166023"/>
        <a:ext cx="1173608" cy="735012"/>
      </dsp:txXfrm>
    </dsp:sp>
    <dsp:sp modelId="{893185DF-B61C-41B9-94BF-62E4C3566F0D}">
      <dsp:nvSpPr>
        <dsp:cNvPr id="0" name=""/>
        <dsp:cNvSpPr/>
      </dsp:nvSpPr>
      <dsp:spPr>
        <a:xfrm>
          <a:off x="1045311" y="408582"/>
          <a:ext cx="3256077" cy="3256077"/>
        </a:xfrm>
        <a:custGeom>
          <a:avLst/>
          <a:gdLst/>
          <a:ahLst/>
          <a:cxnLst/>
          <a:rect l="0" t="0" r="0" b="0"/>
          <a:pathLst>
            <a:path>
              <a:moveTo>
                <a:pt x="3253834" y="1542625"/>
              </a:moveTo>
              <a:arcTo wR="1628038" hR="1628038" stAng="21419559" swAng="219703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2011AC-2B4C-48E6-B2C8-030747237769}">
      <dsp:nvSpPr>
        <dsp:cNvPr id="0" name=""/>
        <dsp:cNvSpPr/>
      </dsp:nvSpPr>
      <dsp:spPr>
        <a:xfrm>
          <a:off x="3003720" y="2946463"/>
          <a:ext cx="1253132" cy="8145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Startup</a:t>
          </a:r>
        </a:p>
      </dsp:txBody>
      <dsp:txXfrm>
        <a:off x="3043482" y="2986225"/>
        <a:ext cx="1173608" cy="735012"/>
      </dsp:txXfrm>
    </dsp:sp>
    <dsp:sp modelId="{FEA6163B-0737-40C5-82ED-9B74785D30D3}">
      <dsp:nvSpPr>
        <dsp:cNvPr id="0" name=""/>
        <dsp:cNvSpPr/>
      </dsp:nvSpPr>
      <dsp:spPr>
        <a:xfrm>
          <a:off x="1045311" y="408582"/>
          <a:ext cx="3256077" cy="3256077"/>
        </a:xfrm>
        <a:custGeom>
          <a:avLst/>
          <a:gdLst/>
          <a:ahLst/>
          <a:cxnLst/>
          <a:rect l="0" t="0" r="0" b="0"/>
          <a:pathLst>
            <a:path>
              <a:moveTo>
                <a:pt x="1951936" y="3223532"/>
              </a:moveTo>
              <a:arcTo wR="1628038" hR="1628038" stAng="4711467" swAng="137706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5D68F0-AE98-485D-AA80-44555750CC39}">
      <dsp:nvSpPr>
        <dsp:cNvPr id="0" name=""/>
        <dsp:cNvSpPr/>
      </dsp:nvSpPr>
      <dsp:spPr>
        <a:xfrm>
          <a:off x="1089846" y="2946463"/>
          <a:ext cx="1253132" cy="8145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Operação e Manutenção</a:t>
          </a:r>
        </a:p>
      </dsp:txBody>
      <dsp:txXfrm>
        <a:off x="1129608" y="2986225"/>
        <a:ext cx="1173608" cy="735012"/>
      </dsp:txXfrm>
    </dsp:sp>
    <dsp:sp modelId="{6C00D65B-79F4-4B96-B05E-EB128A374698}">
      <dsp:nvSpPr>
        <dsp:cNvPr id="0" name=""/>
        <dsp:cNvSpPr/>
      </dsp:nvSpPr>
      <dsp:spPr>
        <a:xfrm>
          <a:off x="1045311" y="408582"/>
          <a:ext cx="3256077" cy="3256077"/>
        </a:xfrm>
        <a:custGeom>
          <a:avLst/>
          <a:gdLst/>
          <a:ahLst/>
          <a:cxnLst/>
          <a:rect l="0" t="0" r="0" b="0"/>
          <a:pathLst>
            <a:path>
              <a:moveTo>
                <a:pt x="272166" y="2529216"/>
              </a:moveTo>
              <a:arcTo wR="1628038" hR="1628038" stAng="8783404" swAng="219703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130E4-1028-43B5-8A3E-B5324C6636F6}">
      <dsp:nvSpPr>
        <dsp:cNvPr id="0" name=""/>
        <dsp:cNvSpPr/>
      </dsp:nvSpPr>
      <dsp:spPr>
        <a:xfrm>
          <a:off x="498426" y="1126261"/>
          <a:ext cx="1253132" cy="814536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Ciclo de Vida</a:t>
          </a:r>
        </a:p>
      </dsp:txBody>
      <dsp:txXfrm>
        <a:off x="538188" y="1166023"/>
        <a:ext cx="1173608" cy="735012"/>
      </dsp:txXfrm>
    </dsp:sp>
    <dsp:sp modelId="{8FAB74F5-2DB1-45E4-B806-9EC44DFD553C}">
      <dsp:nvSpPr>
        <dsp:cNvPr id="0" name=""/>
        <dsp:cNvSpPr/>
      </dsp:nvSpPr>
      <dsp:spPr>
        <a:xfrm>
          <a:off x="1045311" y="408582"/>
          <a:ext cx="3256077" cy="3256077"/>
        </a:xfrm>
        <a:custGeom>
          <a:avLst/>
          <a:gdLst/>
          <a:ahLst/>
          <a:cxnLst/>
          <a:rect l="0" t="0" r="0" b="0"/>
          <a:pathLst>
            <a:path>
              <a:moveTo>
                <a:pt x="283563" y="709944"/>
              </a:moveTo>
              <a:arcTo wR="1628038" hR="1628038" stAng="12859667" swAng="19624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0.61134</cdr:x>
      <cdr:y>0.12296</cdr:y>
    </cdr:from>
    <cdr:to>
      <cdr:x>1</cdr:x>
      <cdr:y>0.34338</cdr:y>
    </cdr:to>
    <cdr:sp macro="" textlink="">
      <cdr:nvSpPr>
        <cdr:cNvPr id="2" name="Round Diagonal Corner Rectangle 23">
          <a:extLst xmlns:a="http://schemas.openxmlformats.org/drawingml/2006/main">
            <a:ext uri="{FF2B5EF4-FFF2-40B4-BE49-F238E27FC236}">
              <a16:creationId xmlns:a16="http://schemas.microsoft.com/office/drawing/2014/main" id="{D28D718E-AD94-E369-A32E-7859DEFB8A76}"/>
            </a:ext>
          </a:extLst>
        </cdr:cNvPr>
        <cdr:cNvSpPr/>
      </cdr:nvSpPr>
      <cdr:spPr>
        <a:xfrm xmlns:a="http://schemas.openxmlformats.org/drawingml/2006/main">
          <a:off x="2324770" y="350212"/>
          <a:ext cx="1477974" cy="627779"/>
        </a:xfrm>
        <a:prstGeom xmlns:a="http://schemas.openxmlformats.org/drawingml/2006/main" prst="round2Diag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cap="all" dirty="0">
              <a:solidFill>
                <a:schemeClr val="bg1">
                  <a:lumMod val="50000"/>
                </a:schemeClr>
              </a:solidFill>
              <a:latin typeface="+mn-lt"/>
              <a:cs typeface="Arial Narrow"/>
            </a:rPr>
            <a:t>PQI</a:t>
          </a:r>
          <a:br>
            <a:rPr lang="en-US" sz="1200" cap="all" dirty="0">
              <a:solidFill>
                <a:schemeClr val="bg1">
                  <a:lumMod val="50000"/>
                </a:schemeClr>
              </a:solidFill>
              <a:latin typeface="+mn-lt"/>
              <a:cs typeface="Arial Narrow"/>
            </a:rPr>
          </a:br>
          <a:r>
            <a:rPr lang="en-US" sz="1200" cap="all" dirty="0">
              <a:solidFill>
                <a:schemeClr val="bg1">
                  <a:lumMod val="50000"/>
                </a:schemeClr>
              </a:solidFill>
              <a:latin typeface="+mn-lt"/>
              <a:cs typeface="Arial Narrow"/>
            </a:rPr>
            <a:t>~40%</a:t>
          </a:r>
        </a:p>
      </cdr:txBody>
    </cdr:sp>
  </cdr:relSizeAnchor>
  <cdr:relSizeAnchor xmlns:cdr="http://schemas.openxmlformats.org/drawingml/2006/chartDrawing">
    <cdr:from>
      <cdr:x>0</cdr:x>
      <cdr:y>0.14109</cdr:y>
    </cdr:from>
    <cdr:to>
      <cdr:x>0.38866</cdr:x>
      <cdr:y>0.36151</cdr:y>
    </cdr:to>
    <cdr:sp macro="" textlink="">
      <cdr:nvSpPr>
        <cdr:cNvPr id="3" name="Round Diagonal Corner Rectangle 23">
          <a:extLst xmlns:a="http://schemas.openxmlformats.org/drawingml/2006/main">
            <a:ext uri="{FF2B5EF4-FFF2-40B4-BE49-F238E27FC236}">
              <a16:creationId xmlns:a16="http://schemas.microsoft.com/office/drawing/2014/main" id="{4D78CCEB-7E0D-4AB1-7B66-37824ABA8772}"/>
            </a:ext>
          </a:extLst>
        </cdr:cNvPr>
        <cdr:cNvSpPr/>
      </cdr:nvSpPr>
      <cdr:spPr>
        <a:xfrm xmlns:a="http://schemas.openxmlformats.org/drawingml/2006/main">
          <a:off x="0" y="401837"/>
          <a:ext cx="1477974" cy="627779"/>
        </a:xfrm>
        <a:prstGeom xmlns:a="http://schemas.openxmlformats.org/drawingml/2006/main" prst="round2Diag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cap="all" dirty="0">
              <a:solidFill>
                <a:schemeClr val="bg1">
                  <a:lumMod val="50000"/>
                </a:schemeClr>
              </a:solidFill>
              <a:latin typeface="+mn-lt"/>
              <a:cs typeface="Arial Narrow"/>
            </a:rPr>
            <a:t>Water</a:t>
          </a:r>
          <a:br>
            <a:rPr lang="en-US" sz="1200" cap="all" dirty="0">
              <a:solidFill>
                <a:schemeClr val="bg1">
                  <a:lumMod val="50000"/>
                </a:schemeClr>
              </a:solidFill>
              <a:latin typeface="+mn-lt"/>
              <a:cs typeface="Arial Narrow"/>
            </a:rPr>
          </a:br>
          <a:r>
            <a:rPr lang="en-US" sz="1200" cap="all" dirty="0">
              <a:solidFill>
                <a:schemeClr val="bg1">
                  <a:lumMod val="50000"/>
                </a:schemeClr>
              </a:solidFill>
              <a:latin typeface="+mn-lt"/>
              <a:cs typeface="Arial Narrow"/>
            </a:rPr>
            <a:t>~60%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81159F7-A87E-B443-A5FB-DE6EE13C8DED}" type="datetimeFigureOut">
              <a:rPr lang="en-US" smtClean="0"/>
              <a:t>5/2/2024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5226" y="235527"/>
            <a:ext cx="2839347" cy="159733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59397" y="2068386"/>
            <a:ext cx="6583680" cy="6858000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B0EDA06-D9FB-C442-BA38-C5166E0277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05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1500"/>
      </a:spcAft>
      <a:defRPr sz="1500" b="1" kern="1200">
        <a:solidFill>
          <a:schemeClr val="tx1"/>
        </a:solidFill>
        <a:latin typeface="+mn-lt"/>
        <a:ea typeface="+mn-ea"/>
        <a:cs typeface="+mn-cs"/>
      </a:defRPr>
    </a:lvl1pPr>
    <a:lvl2pPr marL="161925" indent="-161925" algn="l" defTabSz="914400" rtl="0" eaLnBrk="1" latinLnBrk="0" hangingPunct="1">
      <a:spcAft>
        <a:spcPts val="1500"/>
      </a:spcAft>
      <a:buFont typeface="Wingdings" panose="05000000000000000000" pitchFamily="2" charset="2"/>
      <a:buChar char="§"/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Aft>
        <a:spcPts val="150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Aft>
        <a:spcPts val="150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Aft>
        <a:spcPts val="150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627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1868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30238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26909" y="4187952"/>
            <a:ext cx="4568635" cy="3659442"/>
          </a:xfrm>
        </p:spPr>
        <p:txBody>
          <a:bodyPr/>
          <a:lstStyle/>
          <a:p>
            <a:pPr algn="l" rtl="0" fontAlgn="base">
              <a:buFont typeface="Arial" panose="020B0604020202020204" pitchFamily="34" charset="0"/>
              <a:buNone/>
            </a:pPr>
            <a:endParaRPr lang="en-US" sz="18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73E38D-C40D-2F47-9B31-ACC0A96CA5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0216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431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569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931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729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51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345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806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622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450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6781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066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743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4725" y="234950"/>
            <a:ext cx="2840038" cy="1598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EDA06-D9FB-C442-BA38-C5166E0277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842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070F44-FE6B-3405-F68C-8040BD638263}"/>
              </a:ext>
            </a:extLst>
          </p:cNvPr>
          <p:cNvCxnSpPr>
            <a:cxnSpLocks/>
          </p:cNvCxnSpPr>
          <p:nvPr/>
        </p:nvCxnSpPr>
        <p:spPr>
          <a:xfrm>
            <a:off x="5002006" y="1482229"/>
            <a:ext cx="21879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ED7D04EB-2856-BB95-A6AA-4D04DF4E4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2564" y="502294"/>
            <a:ext cx="1645920" cy="443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238621"/>
            <a:ext cx="9144000" cy="2213863"/>
          </a:xfrm>
        </p:spPr>
        <p:txBody>
          <a:bodyPr anchor="b"/>
          <a:lstStyle>
            <a:lvl1pPr algn="ctr">
              <a:lnSpc>
                <a:spcPct val="85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0" y="5998464"/>
            <a:ext cx="4572000" cy="274320"/>
          </a:xfrm>
        </p:spPr>
        <p:txBody>
          <a:bodyPr/>
          <a:lstStyle>
            <a:lvl1pPr marL="0" indent="0" algn="ctr"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Month, Day, Year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3B5328-64EF-2A73-EB02-03501D345F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524000" y="4572000"/>
            <a:ext cx="9143999" cy="457200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Optional subtitle goes here in sentence case</a:t>
            </a:r>
          </a:p>
        </p:txBody>
      </p:sp>
    </p:spTree>
    <p:extLst>
      <p:ext uri="{BB962C8B-B14F-4D97-AF65-F5344CB8AC3E}">
        <p14:creationId xmlns:p14="http://schemas.microsoft.com/office/powerpoint/2010/main" val="42067728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 Imag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D196E8A-6A35-B341-F775-F3CF961812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2564" y="502294"/>
            <a:ext cx="1645920" cy="443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84543"/>
            <a:ext cx="9144000" cy="1158657"/>
          </a:xfrm>
        </p:spPr>
        <p:txBody>
          <a:bodyPr anchor="b"/>
          <a:lstStyle>
            <a:lvl1pPr algn="ctr">
              <a:lnSpc>
                <a:spcPct val="85000"/>
              </a:lnSpc>
              <a:defRPr sz="5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999" y="2843185"/>
            <a:ext cx="9143999" cy="447176"/>
          </a:xfrm>
        </p:spPr>
        <p:txBody>
          <a:bodyPr/>
          <a:lstStyle>
            <a:lvl1pPr marL="0" indent="0" algn="ctr"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Optional subtitle and/or goes here in sentence case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070F44-FE6B-3405-F68C-8040BD638263}"/>
              </a:ext>
            </a:extLst>
          </p:cNvPr>
          <p:cNvCxnSpPr>
            <a:cxnSpLocks/>
          </p:cNvCxnSpPr>
          <p:nvPr/>
        </p:nvCxnSpPr>
        <p:spPr>
          <a:xfrm>
            <a:off x="5002006" y="1482229"/>
            <a:ext cx="21879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B105926-49E1-7527-B061-D155B5EFD2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525838"/>
            <a:ext cx="4069080" cy="3332162"/>
          </a:xfr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63C64C80-4398-62CA-7625-CCD9C16B5B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61460" y="3525838"/>
            <a:ext cx="4069080" cy="3332162"/>
          </a:xfr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C0517465-F550-B30B-EE5A-BB62855D0B1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2920" y="3525838"/>
            <a:ext cx="4069080" cy="3332162"/>
          </a:xfr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988114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070F44-FE6B-3405-F68C-8040BD638263}"/>
              </a:ext>
            </a:extLst>
          </p:cNvPr>
          <p:cNvCxnSpPr>
            <a:cxnSpLocks/>
          </p:cNvCxnSpPr>
          <p:nvPr/>
        </p:nvCxnSpPr>
        <p:spPr>
          <a:xfrm>
            <a:off x="5002006" y="1482229"/>
            <a:ext cx="218798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EF989900-E2DB-5014-45DE-8F840DF676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3516" y="502550"/>
            <a:ext cx="1644968" cy="4431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238621"/>
            <a:ext cx="9144000" cy="2213863"/>
          </a:xfrm>
        </p:spPr>
        <p:txBody>
          <a:bodyPr anchor="b"/>
          <a:lstStyle>
            <a:lvl1pPr algn="ctr">
              <a:lnSpc>
                <a:spcPct val="85000"/>
              </a:lnSpc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0" y="5998464"/>
            <a:ext cx="4572000" cy="274320"/>
          </a:xfrm>
        </p:spPr>
        <p:txBody>
          <a:bodyPr/>
          <a:lstStyle>
            <a:lvl1pPr marL="0" indent="0" algn="ctr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Month, Day, Year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3B5328-64EF-2A73-EB02-03501D345F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524000" y="4572000"/>
            <a:ext cx="9143999" cy="457200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Optional subtitle goes here in sentence case</a:t>
            </a:r>
          </a:p>
        </p:txBody>
      </p:sp>
    </p:spTree>
    <p:extLst>
      <p:ext uri="{BB962C8B-B14F-4D97-AF65-F5344CB8AC3E}">
        <p14:creationId xmlns:p14="http://schemas.microsoft.com/office/powerpoint/2010/main" val="14938022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BC8437A-486D-22C5-FDEF-FC189A178F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7A86EB40-0D6A-50B2-71BE-5CFBED1643AB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003292" y="1482229"/>
            <a:ext cx="2185416" cy="9144"/>
          </a:xfrm>
          <a:solidFill>
            <a:schemeClr val="bg1"/>
          </a:solidFill>
        </p:spPr>
        <p:txBody>
          <a:bodyPr vert="horz" wrap="none" lIns="0" tIns="0" rIns="0" bIns="0" rtlCol="0">
            <a:noAutofit/>
          </a:bodyPr>
          <a:lstStyle>
            <a:lvl1pPr algn="ctr">
              <a:defRPr lang="en-US" sz="800" baseline="0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 algn="ctr"/>
            <a:r>
              <a:rPr lang="en-US"/>
              <a:t>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25CE3E-98E7-19CF-32C2-A3407AE5E8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3516" y="502550"/>
            <a:ext cx="1644968" cy="4431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28800"/>
            <a:ext cx="9144000" cy="2387600"/>
          </a:xfrm>
        </p:spPr>
        <p:txBody>
          <a:bodyPr anchor="b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0" y="5998464"/>
            <a:ext cx="4572000" cy="274320"/>
          </a:xfrm>
        </p:spPr>
        <p:txBody>
          <a:bodyPr/>
          <a:lstStyle>
            <a:lvl1pPr marL="0" indent="0" algn="ctr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Month, Day, Year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D8B5E40-5217-602D-AC52-3C7EBBBD7230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4572000"/>
            <a:ext cx="9143999" cy="410681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Optional subtitle goes here in sentence case</a:t>
            </a:r>
          </a:p>
        </p:txBody>
      </p:sp>
    </p:spTree>
    <p:extLst>
      <p:ext uri="{BB962C8B-B14F-4D97-AF65-F5344CB8AC3E}">
        <p14:creationId xmlns:p14="http://schemas.microsoft.com/office/powerpoint/2010/main" val="300439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57AD615B-C122-BF8B-DD3D-66FF980838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773936"/>
            <a:ext cx="11274552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325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C269A4B2-5A31-405C-4951-E07510CCED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3E71DB-978D-3CBC-C623-65062D8BE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773936"/>
            <a:ext cx="11277600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199" y="2185416"/>
            <a:ext cx="11277599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802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83A40E6C-6808-CF96-9DB7-5CAAD18722B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773936"/>
            <a:ext cx="5410200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9819" y="1773936"/>
            <a:ext cx="5410200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245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+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3DC4384F-CFA5-178F-363C-A50DA41C2BA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22B362-0BCA-B0AC-B0EC-A2622FFB5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773936"/>
            <a:ext cx="5413248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185416"/>
            <a:ext cx="5413248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21552" y="1773936"/>
            <a:ext cx="5413248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21552" y="2185416"/>
            <a:ext cx="5413248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812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F7E2F71F-D63F-4E9A-F1C7-DF6E44BFD8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77BA6C-EE29-C355-EC92-6AD778738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773936"/>
            <a:ext cx="3452660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69670" y="1773936"/>
            <a:ext cx="3452660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FFDF591-583F-C5EA-A83F-EFB0F6945884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282140" y="1773936"/>
            <a:ext cx="3452660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61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+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65DD881-95A4-91F5-728D-1F3A6F0E6A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77BA6C-EE29-C355-EC92-6AD778738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DA3B5DF-326F-AD84-A6A6-AF9B5BB4EE8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457200" y="1773936"/>
            <a:ext cx="3452660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2185416"/>
            <a:ext cx="3452660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B2A7262-0DCB-8B26-CFBB-3AE8448BF83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369670" y="1773936"/>
            <a:ext cx="3452660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69670" y="2185416"/>
            <a:ext cx="3452660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893167F-4ADB-752F-1CB2-5E934370A96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282140" y="1773936"/>
            <a:ext cx="3452660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FFDF591-583F-C5EA-A83F-EFB0F6945884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282140" y="2185416"/>
            <a:ext cx="3452660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888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0248854D-F42F-6CFD-8919-6629A389518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63BD06-172C-594E-87E0-972BF948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199" y="1773936"/>
            <a:ext cx="2478024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389594" y="1773936"/>
            <a:ext cx="2478024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FFDF591-583F-C5EA-A83F-EFB0F6945884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21989" y="1773936"/>
            <a:ext cx="2478024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2C2D28CD-04B9-3B6C-F7B0-719DBCE70526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9259604" y="1773936"/>
            <a:ext cx="2478024" cy="439826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9108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+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7AFFBD10-039E-900A-7EE0-60F911E9FE9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63BD06-172C-594E-87E0-972BF948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7644508-E4D4-07F6-03A2-511F6BAF107C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773936"/>
            <a:ext cx="2472803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199" y="2185416"/>
            <a:ext cx="2478024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F0B87E4-EFDE-1FCC-FDE2-81CB28A43E7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89594" y="1773936"/>
            <a:ext cx="2472803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389594" y="2185416"/>
            <a:ext cx="2478024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5192D4A-700E-2C49-B31E-E632F6D28E7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21989" y="1773936"/>
            <a:ext cx="2472803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FFDF591-583F-C5EA-A83F-EFB0F6945884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21989" y="2185416"/>
            <a:ext cx="2478024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E91581-BC70-CDC2-82A3-C5E78C98E16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259604" y="1773936"/>
            <a:ext cx="2472803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header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2C2D28CD-04B9-3B6C-F7B0-719DBCE70526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9259604" y="2185416"/>
            <a:ext cx="2478024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359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27BC599-AD83-D5C0-2515-1061485FF2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77BA6C-EE29-C355-EC92-6AD778738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4127581" cy="1188720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68AA0FD-0000-808F-99AB-A677FEC634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773936"/>
            <a:ext cx="4127581" cy="439826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type text. To activate sub-level formatting, place cursor at beginning of text/line and hit tab or shift tab.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44F800FE-4700-105E-DC52-7CFFDFE89C41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029468" y="457200"/>
            <a:ext cx="6705331" cy="5715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158506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3D7C834D-8307-B992-78B0-C6D41B6C870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76657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C8F6902F-8444-602B-4C30-13529766BF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10025" y="6354914"/>
            <a:ext cx="7059613" cy="274486"/>
          </a:xfrm>
        </p:spPr>
        <p:txBody>
          <a:bodyPr rIns="0" anchor="b"/>
          <a:lstStyle>
            <a:lvl1pPr algn="r">
              <a:defRPr sz="750"/>
            </a:lvl1pPr>
            <a:lvl2pPr marL="4763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Footnote / Source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719406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879582"/>
            <a:ext cx="10515600" cy="2099328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Section divider</a:t>
            </a:r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8AB612A-7933-4AFD-E459-872CAF3801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935" y="6448361"/>
            <a:ext cx="877829" cy="23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436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Blue">
    <p:bg>
      <p:bgPr>
        <a:solidFill>
          <a:srgbClr val="4F9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2274603-141F-003B-7ABB-50838933E461}"/>
              </a:ext>
            </a:extLst>
          </p:cNvPr>
          <p:cNvSpPr txBox="1"/>
          <p:nvPr/>
        </p:nvSpPr>
        <p:spPr>
          <a:xfrm>
            <a:off x="11366500" y="6504400"/>
            <a:ext cx="368300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4B6C6819-7E05-D747-A0C3-659FF0A61B1A}" type="slidenum">
              <a:rPr lang="en-US" sz="1000" smtClean="0">
                <a:solidFill>
                  <a:schemeClr val="bg1"/>
                </a:solidFill>
              </a:rPr>
              <a:pPr algn="r"/>
              <a:t>‹nº›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883664"/>
            <a:ext cx="10515600" cy="2103120"/>
          </a:xfrm>
        </p:spPr>
        <p:txBody>
          <a:bodyPr anchor="b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divider</a:t>
            </a:r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092A3E7-C5BB-D418-87AF-DF1EA9D0E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76" y="6446520"/>
            <a:ext cx="87549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59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Terra Cotta">
    <p:bg>
      <p:bgPr>
        <a:solidFill>
          <a:srgbClr val="BE55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307B17-FCF1-7FCE-B7F8-25FED69CEB51}"/>
              </a:ext>
            </a:extLst>
          </p:cNvPr>
          <p:cNvSpPr txBox="1"/>
          <p:nvPr/>
        </p:nvSpPr>
        <p:spPr>
          <a:xfrm>
            <a:off x="11366500" y="6504400"/>
            <a:ext cx="368300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4B6C6819-7E05-D747-A0C3-659FF0A61B1A}" type="slidenum">
              <a:rPr lang="en-US" sz="1000" smtClean="0">
                <a:solidFill>
                  <a:schemeClr val="bg1"/>
                </a:solidFill>
              </a:rPr>
              <a:pPr algn="r"/>
              <a:t>‹nº›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883664"/>
            <a:ext cx="10515600" cy="2103120"/>
          </a:xfrm>
        </p:spPr>
        <p:txBody>
          <a:bodyPr anchor="b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divider</a:t>
            </a:r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4F2A796-E027-3DBE-AD33-3D2BADE6F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76" y="6446520"/>
            <a:ext cx="875496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9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Teal">
    <p:bg>
      <p:bgPr>
        <a:solidFill>
          <a:srgbClr val="2D8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1C3CEE5-4688-56EE-EE49-BCA474A48B8D}"/>
              </a:ext>
            </a:extLst>
          </p:cNvPr>
          <p:cNvSpPr txBox="1"/>
          <p:nvPr/>
        </p:nvSpPr>
        <p:spPr>
          <a:xfrm>
            <a:off x="11366500" y="6504400"/>
            <a:ext cx="368300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4B6C6819-7E05-D747-A0C3-659FF0A61B1A}" type="slidenum">
              <a:rPr lang="en-US" sz="1000" smtClean="0">
                <a:solidFill>
                  <a:schemeClr val="bg1"/>
                </a:solidFill>
              </a:rPr>
              <a:pPr algn="r"/>
              <a:t>‹nº›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883664"/>
            <a:ext cx="10515600" cy="2103120"/>
          </a:xfrm>
        </p:spPr>
        <p:txBody>
          <a:bodyPr anchor="b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divider</a:t>
            </a:r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DA9186D-A09B-4205-7037-F065FCEBB9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76" y="6446520"/>
            <a:ext cx="875496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67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Purple">
    <p:bg>
      <p:bgPr>
        <a:solidFill>
          <a:srgbClr val="712F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B1A8A9-1643-2026-9C42-22C28DAB386A}"/>
              </a:ext>
            </a:extLst>
          </p:cNvPr>
          <p:cNvSpPr txBox="1"/>
          <p:nvPr/>
        </p:nvSpPr>
        <p:spPr>
          <a:xfrm>
            <a:off x="11366500" y="6504400"/>
            <a:ext cx="368300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4B6C6819-7E05-D747-A0C3-659FF0A61B1A}" type="slidenum">
              <a:rPr lang="en-US" sz="1000" smtClean="0">
                <a:solidFill>
                  <a:schemeClr val="bg1"/>
                </a:solidFill>
              </a:rPr>
              <a:pPr algn="r"/>
              <a:t>‹nº›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883664"/>
            <a:ext cx="10515600" cy="2103120"/>
          </a:xfrm>
        </p:spPr>
        <p:txBody>
          <a:bodyPr anchor="b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divider</a:t>
            </a:r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4DE8955-2D4E-226A-D8C6-2580D63FDD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76" y="6446520"/>
            <a:ext cx="875496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919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B4CA5C-4D20-2763-16BE-1F04CA551B6A}"/>
              </a:ext>
            </a:extLst>
          </p:cNvPr>
          <p:cNvSpPr txBox="1"/>
          <p:nvPr/>
        </p:nvSpPr>
        <p:spPr>
          <a:xfrm>
            <a:off x="11366500" y="6504400"/>
            <a:ext cx="368300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4B6C6819-7E05-D747-A0C3-659FF0A61B1A}" type="slidenum">
              <a:rPr lang="en-US" sz="1000" smtClean="0">
                <a:solidFill>
                  <a:schemeClr val="bg1"/>
                </a:solidFill>
              </a:rPr>
              <a:pPr algn="r"/>
              <a:t>‹nº›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883664"/>
            <a:ext cx="10515600" cy="2103120"/>
          </a:xfrm>
        </p:spPr>
        <p:txBody>
          <a:bodyPr anchor="b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divider</a:t>
            </a: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EB65427-4078-3DEA-E288-55EA556DA1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76" y="6446520"/>
            <a:ext cx="87549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686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3E99E-4DAE-7699-FFE2-051A431285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5179405" cy="1188720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CDF37E1-840E-74AA-B3BA-59C17F6F46C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1773936"/>
            <a:ext cx="5179407" cy="410681"/>
          </a:xfrm>
        </p:spPr>
        <p:txBody>
          <a:bodyPr anchor="t" anchorCtr="0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Header (optional)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872A4F2-409C-3D8D-DF40-AC3F1FA487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2185416"/>
            <a:ext cx="5179407" cy="3986784"/>
          </a:xfrm>
        </p:spPr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75620" y="0"/>
            <a:ext cx="5516380" cy="685800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4216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DF3994-2659-85D2-7F8F-BBA6C7A5DCAD}"/>
              </a:ext>
            </a:extLst>
          </p:cNvPr>
          <p:cNvSpPr txBox="1"/>
          <p:nvPr/>
        </p:nvSpPr>
        <p:spPr>
          <a:xfrm>
            <a:off x="11366500" y="6504400"/>
            <a:ext cx="368300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4B6C6819-7E05-D747-A0C3-659FF0A61B1A}" type="slidenum">
              <a:rPr lang="en-US" sz="1000" smtClean="0">
                <a:solidFill>
                  <a:schemeClr val="bg1"/>
                </a:solidFill>
              </a:rPr>
              <a:pPr algn="r"/>
              <a:t>‹nº›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896220" y="5200736"/>
            <a:ext cx="6399561" cy="55236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Attribution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03218A6-B446-A7AF-B752-F7A79CFED3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3124" y="1600298"/>
            <a:ext cx="9445752" cy="3238402"/>
          </a:xfrm>
        </p:spPr>
        <p:txBody>
          <a:bodyPr anchor="ctr"/>
          <a:lstStyle>
            <a:lvl1pPr algn="ctr">
              <a:defRPr sz="6600" b="0" i="0">
                <a:solidFill>
                  <a:schemeClr val="bg1"/>
                </a:solidFill>
                <a:latin typeface="+mj-lt"/>
              </a:defRPr>
            </a:lvl1pPr>
            <a:lvl2pPr marL="4763" indent="0">
              <a:buNone/>
              <a:defRPr/>
            </a:lvl2pPr>
          </a:lstStyle>
          <a:p>
            <a:pPr lvl="0"/>
            <a:r>
              <a:rPr lang="en-US"/>
              <a:t>Click to add quote</a:t>
            </a: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EB0B96E-1B44-2317-828B-BDEC8F0EC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76" y="6446520"/>
            <a:ext cx="87549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7657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urple">
    <p:bg>
      <p:bgPr>
        <a:solidFill>
          <a:srgbClr val="712F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DF3994-2659-85D2-7F8F-BBA6C7A5DCAD}"/>
              </a:ext>
            </a:extLst>
          </p:cNvPr>
          <p:cNvSpPr txBox="1"/>
          <p:nvPr/>
        </p:nvSpPr>
        <p:spPr>
          <a:xfrm>
            <a:off x="11366500" y="6504400"/>
            <a:ext cx="368300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4B6C6819-7E05-D747-A0C3-659FF0A61B1A}" type="slidenum">
              <a:rPr lang="en-US" sz="1000" smtClean="0">
                <a:solidFill>
                  <a:schemeClr val="bg1"/>
                </a:solidFill>
              </a:rPr>
              <a:pPr algn="r"/>
              <a:t>‹nº›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896220" y="5200736"/>
            <a:ext cx="6399561" cy="55236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Attribution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03218A6-B446-A7AF-B752-F7A79CFED3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3124" y="1600298"/>
            <a:ext cx="9445752" cy="3238402"/>
          </a:xfrm>
        </p:spPr>
        <p:txBody>
          <a:bodyPr anchor="ctr"/>
          <a:lstStyle>
            <a:lvl1pPr algn="ctr">
              <a:defRPr sz="6600" b="0" i="0">
                <a:solidFill>
                  <a:schemeClr val="bg1"/>
                </a:solidFill>
                <a:latin typeface="+mj-lt"/>
              </a:defRPr>
            </a:lvl1pPr>
            <a:lvl2pPr marL="4763" indent="0">
              <a:buNone/>
              <a:defRPr/>
            </a:lvl2pPr>
          </a:lstStyle>
          <a:p>
            <a:pPr lvl="0"/>
            <a:r>
              <a:rPr lang="en-US"/>
              <a:t>Click to add quote</a:t>
            </a: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ED7F3D1-41FC-F773-4531-B0E2AE7E2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76" y="6446520"/>
            <a:ext cx="87549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80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89A2F54-E00D-83A0-DBD2-558E4A894C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rgbClr val="E6E6E6"/>
          </a:solidFill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DF3994-2659-85D2-7F8F-BBA6C7A5DCAD}"/>
              </a:ext>
            </a:extLst>
          </p:cNvPr>
          <p:cNvSpPr txBox="1"/>
          <p:nvPr/>
        </p:nvSpPr>
        <p:spPr>
          <a:xfrm>
            <a:off x="11366500" y="6504400"/>
            <a:ext cx="368300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4B6C6819-7E05-D747-A0C3-659FF0A61B1A}" type="slidenum">
              <a:rPr lang="en-US" sz="1000" smtClean="0">
                <a:solidFill>
                  <a:schemeClr val="bg1"/>
                </a:solidFill>
              </a:rPr>
              <a:pPr algn="r"/>
              <a:t>‹nº›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896220" y="5200736"/>
            <a:ext cx="6399561" cy="55236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Attribution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03218A6-B446-A7AF-B752-F7A79CFED3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3124" y="1600298"/>
            <a:ext cx="9445752" cy="3238402"/>
          </a:xfrm>
        </p:spPr>
        <p:txBody>
          <a:bodyPr anchor="ctr"/>
          <a:lstStyle>
            <a:lvl1pPr algn="ctr">
              <a:defRPr sz="6600" b="0" i="0">
                <a:solidFill>
                  <a:schemeClr val="bg1"/>
                </a:solidFill>
                <a:latin typeface="+mj-lt"/>
              </a:defRPr>
            </a:lvl1pPr>
            <a:lvl2pPr marL="4763" indent="0">
              <a:buNone/>
              <a:defRPr/>
            </a:lvl2pPr>
          </a:lstStyle>
          <a:p>
            <a:pPr lvl="0"/>
            <a:r>
              <a:rPr lang="en-US"/>
              <a:t>Click to add quote</a:t>
            </a:r>
          </a:p>
        </p:txBody>
      </p:sp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592C9B9-5F5B-20FC-03F4-4046A0F0C4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76" y="6446520"/>
            <a:ext cx="87549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520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>
            <a:extLst>
              <a:ext uri="{FF2B5EF4-FFF2-40B4-BE49-F238E27FC236}">
                <a16:creationId xmlns:a16="http://schemas.microsoft.com/office/drawing/2014/main" id="{9A7DD212-E44C-7379-8E10-D3B3C134C9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2564" y="5728779"/>
            <a:ext cx="1645920" cy="44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762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Page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">
            <a:extLst>
              <a:ext uri="{FF2B5EF4-FFF2-40B4-BE49-F238E27FC236}">
                <a16:creationId xmlns:a16="http://schemas.microsoft.com/office/drawing/2014/main" id="{CC119D81-03E2-94F9-BCDF-89FD331A6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3516" y="5729035"/>
            <a:ext cx="1644968" cy="44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075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Subhea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1165"/>
            <a:ext cx="6126480" cy="410681"/>
          </a:xfrm>
        </p:spPr>
        <p:txBody>
          <a:bodyPr anchor="t" anchorCtr="0"/>
          <a:lstStyle>
            <a:lvl1pPr marL="0" indent="0">
              <a:buNone/>
              <a:defRPr sz="2400" b="0" i="0">
                <a:solidFill>
                  <a:schemeClr val="accent1"/>
                </a:solidFill>
                <a:latin typeface="Franklin Gothic Demi" panose="020B06030201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968"/>
            <a:ext cx="6126480" cy="4014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D933F9CD-7FFD-3013-FDF6-FC78194CF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1"/>
            <a:ext cx="11277600" cy="6701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9415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49A4F53-2346-E9DC-FD8C-D34806E991B9}"/>
              </a:ext>
            </a:extLst>
          </p:cNvPr>
          <p:cNvSpPr txBox="1"/>
          <p:nvPr/>
        </p:nvSpPr>
        <p:spPr>
          <a:xfrm>
            <a:off x="11366500" y="6504400"/>
            <a:ext cx="368300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4B6C6819-7E05-D747-A0C3-659FF0A61B1A}" type="slidenum">
              <a:rPr lang="en-US" sz="1000" smtClean="0"/>
              <a:pPr algn="r"/>
              <a:t>‹nº›</a:t>
            </a:fld>
            <a:endParaRPr lang="en-US" sz="10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3936"/>
            <a:ext cx="11277600" cy="43982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0D30AB-8EB2-A129-8494-49225D4F81B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185537" y="6515100"/>
            <a:ext cx="18494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D89B2B"/>
                </a:solidFill>
                <a:latin typeface="Default"/>
              </a:rPr>
              <a:t>Confidential - Company Proprietary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8DC840E-DDDE-9F70-525F-505712D100B4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265935" y="6448361"/>
            <a:ext cx="877829" cy="23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94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254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60375" indent="-23018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90563" indent="-23018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23018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88">
          <p15:clr>
            <a:srgbClr val="F26B43"/>
          </p15:clr>
        </p15:guide>
        <p15:guide id="3" pos="7392">
          <p15:clr>
            <a:srgbClr val="F26B43"/>
          </p15:clr>
        </p15:guide>
        <p15:guide id="4" orient="horz" pos="4176">
          <p15:clr>
            <a:srgbClr val="F26B43"/>
          </p15:clr>
        </p15:guide>
        <p15:guide id="5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chart" Target="../charts/char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12" Type="http://schemas.openxmlformats.org/officeDocument/2006/relationships/image" Target="../media/image3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g"/><Relationship Id="rId5" Type="http://schemas.openxmlformats.org/officeDocument/2006/relationships/image" Target="../media/image41.jpe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0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0.png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11" Type="http://schemas.openxmlformats.org/officeDocument/2006/relationships/image" Target="../media/image71.jpeg"/><Relationship Id="rId5" Type="http://schemas.openxmlformats.org/officeDocument/2006/relationships/image" Target="../media/image65.sv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10.pn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jpeg"/><Relationship Id="rId5" Type="http://schemas.openxmlformats.org/officeDocument/2006/relationships/image" Target="../media/image77.png"/><Relationship Id="rId10" Type="http://schemas.openxmlformats.org/officeDocument/2006/relationships/image" Target="../media/image82.jpeg"/><Relationship Id="rId4" Type="http://schemas.openxmlformats.org/officeDocument/2006/relationships/image" Target="../media/image76.jpeg"/><Relationship Id="rId9" Type="http://schemas.openxmlformats.org/officeDocument/2006/relationships/image" Target="../media/image8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 purple and blue swirls&#10;&#10;Description automatically generated">
            <a:extLst>
              <a:ext uri="{FF2B5EF4-FFF2-40B4-BE49-F238E27FC236}">
                <a16:creationId xmlns:a16="http://schemas.microsoft.com/office/drawing/2014/main" id="{25641862-3661-C16C-E7BC-7080BE902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29" y="3368"/>
            <a:ext cx="12200603" cy="68574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8A2448-6D3F-29A8-8A6A-7C2DF644C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2513742"/>
            <a:ext cx="9144000" cy="2009775"/>
          </a:xfrm>
        </p:spPr>
        <p:txBody>
          <a:bodyPr/>
          <a:lstStyle/>
          <a:p>
            <a:r>
              <a:rPr lang="en-US" sz="6000" dirty="0"/>
              <a:t>Safeguarding the World’s </a:t>
            </a:r>
            <a:br>
              <a:rPr lang="en-US" sz="6000" dirty="0"/>
            </a:br>
            <a:r>
              <a:rPr lang="en-US" sz="6000" dirty="0"/>
              <a:t>Most Vital </a:t>
            </a:r>
            <a:r>
              <a:rPr lang="en-US" sz="6000" dirty="0" err="1"/>
              <a:t>Resources</a:t>
            </a:r>
            <a:r>
              <a:rPr lang="en-US" sz="2000" baseline="100000" dirty="0" err="1"/>
              <a:t>TM</a:t>
            </a:r>
            <a:br>
              <a:rPr lang="en-US" sz="2000" baseline="100000" dirty="0"/>
            </a:br>
            <a:br>
              <a:rPr lang="en-US" sz="2000" baseline="100000" dirty="0"/>
            </a:br>
            <a:endParaRPr lang="en-US" sz="2000" baseline="100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917C8-209A-746E-03D7-FFFF6A15C0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2023 Corporate Overview</a:t>
            </a:r>
          </a:p>
        </p:txBody>
      </p:sp>
      <p:pic>
        <p:nvPicPr>
          <p:cNvPr id="5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A630ABE-5C59-4852-8ED2-4298DF7E7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389" y="476595"/>
            <a:ext cx="2093554" cy="56813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42E5A3-366F-EECC-88BB-C97BA8D29443}"/>
              </a:ext>
            </a:extLst>
          </p:cNvPr>
          <p:cNvCxnSpPr/>
          <p:nvPr/>
        </p:nvCxnSpPr>
        <p:spPr>
          <a:xfrm>
            <a:off x="4999704" y="1472380"/>
            <a:ext cx="2204883" cy="4916"/>
          </a:xfrm>
          <a:prstGeom prst="straightConnector1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 descr="Texto, Logotipo&#10;&#10;Descrição gerada automaticamente">
            <a:extLst>
              <a:ext uri="{FF2B5EF4-FFF2-40B4-BE49-F238E27FC236}">
                <a16:creationId xmlns:a16="http://schemas.microsoft.com/office/drawing/2014/main" id="{A7A6F7F2-EC99-69E2-B4F2-79186F382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9935" y="91652"/>
            <a:ext cx="2274880" cy="15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6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551EC1D8-590C-5629-8AE5-5BF3603888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427"/>
          <a:stretch/>
        </p:blipFill>
        <p:spPr>
          <a:xfrm>
            <a:off x="-1229" y="-1105"/>
            <a:ext cx="12194459" cy="195546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</a:rPr>
              <a:t>Enterprise Overview</a:t>
            </a:r>
            <a:endParaRPr lang="en-US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65B17FD5-7F03-D003-108B-18C42CE87E6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95579919"/>
              </p:ext>
            </p:extLst>
          </p:nvPr>
        </p:nvGraphicFramePr>
        <p:xfrm>
          <a:off x="8687304" y="2874266"/>
          <a:ext cx="3029432" cy="234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526">
                  <a:extLst>
                    <a:ext uri="{9D8B030D-6E8A-4147-A177-3AD203B41FA5}">
                      <a16:colId xmlns:a16="http://schemas.microsoft.com/office/drawing/2014/main" val="134941141"/>
                    </a:ext>
                  </a:extLst>
                </a:gridCol>
                <a:gridCol w="1265906">
                  <a:extLst>
                    <a:ext uri="{9D8B030D-6E8A-4147-A177-3AD203B41FA5}">
                      <a16:colId xmlns:a16="http://schemas.microsoft.com/office/drawing/2014/main" val="3964786324"/>
                    </a:ext>
                  </a:extLst>
                </a:gridCol>
              </a:tblGrid>
              <a:tr h="783120">
                <a:tc>
                  <a:txBody>
                    <a:bodyPr/>
                    <a:lstStyle/>
                    <a:p>
                      <a:pPr algn="l"/>
                      <a:r>
                        <a:rPr lang="en-US" sz="4000" b="0" dirty="0">
                          <a:solidFill>
                            <a:srgbClr val="0C3171"/>
                          </a:solidFill>
                          <a:latin typeface="Calibri"/>
                          <a:cs typeface="Calibri"/>
                        </a:rPr>
                        <a:t> </a:t>
                      </a:r>
                      <a:r>
                        <a:rPr lang="en-US" sz="4000" b="0" dirty="0">
                          <a:solidFill>
                            <a:srgbClr val="0C3171"/>
                          </a:solidFill>
                          <a:latin typeface="Arial"/>
                          <a:cs typeface="Calibri"/>
                        </a:rPr>
                        <a:t>MSD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CORE REVENUE GROWTH</a:t>
                      </a:r>
                    </a:p>
                  </a:txBody>
                  <a:tcPr marL="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28614"/>
                  </a:ext>
                </a:extLst>
              </a:tr>
              <a:tr h="78312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4000" b="0" dirty="0">
                          <a:solidFill>
                            <a:srgbClr val="0C3171"/>
                          </a:solidFill>
                          <a:latin typeface="Arial"/>
                          <a:cs typeface="Calibri"/>
                        </a:rPr>
                        <a:t>~55% </a:t>
                      </a:r>
                      <a:endParaRPr lang="en-US" sz="4000" b="0">
                        <a:solidFill>
                          <a:srgbClr val="0C317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RECURRING REVENUE</a:t>
                      </a:r>
                    </a:p>
                  </a:txBody>
                  <a:tcPr marL="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573642"/>
                  </a:ext>
                </a:extLst>
              </a:tr>
              <a:tr h="7831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dirty="0">
                          <a:solidFill>
                            <a:srgbClr val="0C3171"/>
                          </a:solidFill>
                          <a:latin typeface="Arial"/>
                          <a:cs typeface="Calibri"/>
                        </a:rPr>
                        <a:t>~25%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ADJUSTED EBITDA MARGIN</a:t>
                      </a:r>
                      <a:endParaRPr lang="en-US" sz="1200" b="1" dirty="0">
                        <a:solidFill>
                          <a:srgbClr val="0C3171"/>
                        </a:solidFill>
                        <a:latin typeface="+mn-lt"/>
                      </a:endParaRPr>
                    </a:p>
                  </a:txBody>
                  <a:tcPr marL="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9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1932074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D9BA05BC-9E74-2E1B-0FAA-3DF279865DE7}"/>
              </a:ext>
            </a:extLst>
          </p:cNvPr>
          <p:cNvSpPr txBox="1"/>
          <p:nvPr/>
        </p:nvSpPr>
        <p:spPr>
          <a:xfrm>
            <a:off x="4279828" y="2768272"/>
            <a:ext cx="3517972" cy="256480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80990" marR="0" lvl="0" indent="-38099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Leading positions, outstanding brands</a:t>
            </a:r>
          </a:p>
          <a:p>
            <a:pPr marL="380990" marR="0" lvl="0" indent="-38099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Attractive financial profile: anticipated MSD long-term core revenue growth, outstanding margins &amp; cash flow</a:t>
            </a:r>
          </a:p>
          <a:p>
            <a:pPr marL="380990" marR="0" lvl="0" indent="-38099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Strong sustainability &amp; ESG positioning </a:t>
            </a:r>
          </a:p>
          <a:p>
            <a:pPr marL="380990" marR="0" lvl="0" indent="-38099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Bias toward M&amp;A with flexibility in capital deployment</a:t>
            </a:r>
          </a:p>
          <a:p>
            <a:pPr marL="380990" marR="0" lvl="0" indent="-38099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Foundation built on the Veralto Enterprise System (VES), derived from the Danaher Business System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91F8E44-79F2-BBBA-D509-D01112371E1B}"/>
              </a:ext>
            </a:extLst>
          </p:cNvPr>
          <p:cNvGrpSpPr/>
          <p:nvPr/>
        </p:nvGrpSpPr>
        <p:grpSpPr>
          <a:xfrm>
            <a:off x="16728" y="2222992"/>
            <a:ext cx="3879233" cy="3067596"/>
            <a:chOff x="143728" y="1185226"/>
            <a:chExt cx="3879233" cy="3067596"/>
          </a:xfrm>
          <a:solidFill>
            <a:schemeClr val="tx2"/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526528E-AA11-9BDF-34BD-B230A352BE0F}"/>
                </a:ext>
              </a:extLst>
            </p:cNvPr>
            <p:cNvSpPr/>
            <p:nvPr/>
          </p:nvSpPr>
          <p:spPr>
            <a:xfrm>
              <a:off x="365361" y="1185226"/>
              <a:ext cx="3657600" cy="3724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21920" tIns="60960" rIns="121920" bIns="60960" rtlCol="0" anchor="t">
              <a:spAutoFit/>
            </a:bodyPr>
            <a:lstStyle/>
            <a:p>
              <a:pPr marL="0" marR="0" lvl="0" indent="0" algn="ctr" defTabSz="121917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4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Calibri"/>
                </a:rPr>
                <a:t>2022 Total Revenue</a:t>
              </a:r>
              <a:endParaRPr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Calibri"/>
              </a:endParaRPr>
            </a:p>
          </p:txBody>
        </p:sp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DF2654C4-9587-F34B-2390-53FE344012D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86489483"/>
                </p:ext>
              </p:extLst>
            </p:nvPr>
          </p:nvGraphicFramePr>
          <p:xfrm>
            <a:off x="143728" y="1404719"/>
            <a:ext cx="3802744" cy="2848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39FAE08-4C6F-1250-8498-CC1621BC03AB}"/>
                </a:ext>
              </a:extLst>
            </p:cNvPr>
            <p:cNvSpPr/>
            <p:nvPr/>
          </p:nvSpPr>
          <p:spPr>
            <a:xfrm>
              <a:off x="375528" y="2536384"/>
              <a:ext cx="322173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C3171"/>
                  </a:solidFill>
                  <a:effectLst/>
                  <a:uLnTx/>
                  <a:uFillTx/>
                  <a:latin typeface="Franklin Gothic Book"/>
                  <a:ea typeface="+mn-ea"/>
                  <a:cs typeface="Arial" panose="020B0604020202020204" pitchFamily="34" charset="0"/>
                </a:rPr>
                <a:t>~$4.8B</a:t>
              </a:r>
              <a:endParaRPr kumimoji="0" lang="en-US" sz="3200" b="0" i="0" u="none" strike="noStrike" kern="1200" cap="none" spc="0" normalizeH="0" baseline="100000" noProof="0">
                <a:ln>
                  <a:noFill/>
                </a:ln>
                <a:solidFill>
                  <a:srgbClr val="0C317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3DBEEA4-0832-1C5D-7539-769B5022BF39}"/>
              </a:ext>
            </a:extLst>
          </p:cNvPr>
          <p:cNvSpPr/>
          <p:nvPr/>
        </p:nvSpPr>
        <p:spPr>
          <a:xfrm>
            <a:off x="4251793" y="2232757"/>
            <a:ext cx="3657600" cy="37241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1920" tIns="60960" rIns="121920" bIns="60960" rtlCol="0" anchor="t">
            <a:spAutoFit/>
          </a:bodyPr>
          <a:lstStyle/>
          <a:p>
            <a:pPr marL="0" marR="0" lvl="0" indent="0" algn="ctr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Calibri"/>
              </a:rPr>
              <a:t>Business Profile</a:t>
            </a:r>
            <a:endParaRPr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Calibri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2F49F16-D3D7-DC99-749D-6F78F0BDC674}"/>
              </a:ext>
            </a:extLst>
          </p:cNvPr>
          <p:cNvSpPr/>
          <p:nvPr/>
        </p:nvSpPr>
        <p:spPr>
          <a:xfrm>
            <a:off x="8263672" y="2237798"/>
            <a:ext cx="3657600" cy="37241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1920" tIns="60960" rIns="121920" bIns="60960" rtlCol="0" anchor="t">
            <a:spAutoFit/>
          </a:bodyPr>
          <a:lstStyle/>
          <a:p>
            <a:pPr marL="0" marR="0" lvl="0" indent="0" algn="ctr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Calibri"/>
              </a:rPr>
              <a:t>Best in Class Financial Profile</a:t>
            </a:r>
            <a:endParaRPr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Calibri"/>
            </a:endParaRPr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-290354" y="5861014"/>
            <a:ext cx="12128841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dirty="0">
                <a:solidFill>
                  <a:srgbClr val="712F91"/>
                </a:solidFill>
              </a:rPr>
              <a:t>and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dirty="0">
                <a:solidFill>
                  <a:srgbClr val="712F91"/>
                </a:solidFill>
              </a:rPr>
              <a:t>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pic>
        <p:nvPicPr>
          <p:cNvPr id="2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208C962-330E-063E-CE4B-7C7ED86B4F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221" y="188567"/>
            <a:ext cx="2093554" cy="56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91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9" descr="A white rectangular object with black background&#10;&#10;Description automatically generated">
            <a:extLst>
              <a:ext uri="{FF2B5EF4-FFF2-40B4-BE49-F238E27FC236}">
                <a16:creationId xmlns:a16="http://schemas.microsoft.com/office/drawing/2014/main" id="{CCF95E7D-627C-F7C5-C050-9D438100A6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" b="6979"/>
          <a:stretch/>
        </p:blipFill>
        <p:spPr>
          <a:xfrm>
            <a:off x="-6151" y="1372696"/>
            <a:ext cx="12198151" cy="2941826"/>
          </a:xfrm>
          <a:prstGeom prst="rect">
            <a:avLst/>
          </a:prstGeom>
        </p:spPr>
      </p:pic>
      <p:sp>
        <p:nvSpPr>
          <p:cNvPr id="2" name="Title 7">
            <a:extLst>
              <a:ext uri="{FF2B5EF4-FFF2-40B4-BE49-F238E27FC236}">
                <a16:creationId xmlns:a16="http://schemas.microsoft.com/office/drawing/2014/main" id="{81FD757A-BEBB-6F2A-7B54-7CFA4544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03" y="487729"/>
            <a:ext cx="7838990" cy="1188720"/>
          </a:xfrm>
        </p:spPr>
        <p:txBody>
          <a:bodyPr anchor="t">
            <a:normAutofit/>
          </a:bodyPr>
          <a:lstStyle/>
          <a:p>
            <a:r>
              <a:rPr lang="en-US" sz="4100" dirty="0" err="1"/>
              <a:t>Veralto</a:t>
            </a:r>
            <a:r>
              <a:rPr lang="en-US" sz="4100" dirty="0"/>
              <a:t> at a Glance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8CF54E-7366-9477-E202-435FFCDCF1F2}"/>
              </a:ext>
            </a:extLst>
          </p:cNvPr>
          <p:cNvGrpSpPr/>
          <p:nvPr/>
        </p:nvGrpSpPr>
        <p:grpSpPr>
          <a:xfrm>
            <a:off x="6480050" y="4586534"/>
            <a:ext cx="5254750" cy="898770"/>
            <a:chOff x="2780594" y="3078684"/>
            <a:chExt cx="5254750" cy="89877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F812071-9C99-67CF-400C-22D85134F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48238" y="3707736"/>
              <a:ext cx="856499" cy="17081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BF0F6D4-5B5B-E35B-AAFB-6E51FA6A2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85673" y="3669959"/>
              <a:ext cx="727291" cy="30749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19E0CE4-520F-F121-3530-0185F1E91F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2677"/>
            <a:stretch/>
          </p:blipFill>
          <p:spPr>
            <a:xfrm>
              <a:off x="5961134" y="3477473"/>
              <a:ext cx="1114744" cy="44978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C9FDE96-5C0D-9A23-742E-5145A5AC1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5751" y="3660774"/>
              <a:ext cx="809593" cy="23655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A4570DE-7C28-79E4-A091-EF063406F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77784" y="3687319"/>
              <a:ext cx="1046454" cy="161874"/>
            </a:xfrm>
            <a:prstGeom prst="rect">
              <a:avLst/>
            </a:prstGeom>
          </p:spPr>
        </p:pic>
        <p:sp>
          <p:nvSpPr>
            <p:cNvPr id="13" name="Title 3">
              <a:extLst>
                <a:ext uri="{FF2B5EF4-FFF2-40B4-BE49-F238E27FC236}">
                  <a16:creationId xmlns:a16="http://schemas.microsoft.com/office/drawing/2014/main" id="{C4A8D309-F7A0-722B-5612-9F250FA3DC91}"/>
                </a:ext>
              </a:extLst>
            </p:cNvPr>
            <p:cNvSpPr txBox="1">
              <a:spLocks/>
            </p:cNvSpPr>
            <p:nvPr/>
          </p:nvSpPr>
          <p:spPr>
            <a:xfrm rot="5400000">
              <a:off x="4878574" y="980704"/>
              <a:ext cx="492468" cy="4688428"/>
            </a:xfrm>
            <a:prstGeom prst="rect">
              <a:avLst/>
            </a:prstGeom>
          </p:spPr>
          <p:txBody>
            <a:bodyPr vert="vert270" lIns="91440" tIns="45720" rIns="91440" bIns="45720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b="1" dirty="0">
                  <a:solidFill>
                    <a:schemeClr val="tx2"/>
                  </a:solidFill>
                  <a:latin typeface="Franklin Gothic Demi"/>
                </a:rPr>
                <a:t>Product Quality and Innovation Segment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2CB4A50-487F-D99A-BFE5-C0B0EB7D5AB6}"/>
                </a:ext>
              </a:extLst>
            </p:cNvPr>
            <p:cNvCxnSpPr>
              <a:cxnSpLocks/>
            </p:cNvCxnSpPr>
            <p:nvPr/>
          </p:nvCxnSpPr>
          <p:spPr>
            <a:xfrm>
              <a:off x="2830786" y="3504494"/>
              <a:ext cx="51941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09F8FD9-6A3B-0A5F-8E90-8121F95F4C7F}"/>
              </a:ext>
            </a:extLst>
          </p:cNvPr>
          <p:cNvGrpSpPr/>
          <p:nvPr/>
        </p:nvGrpSpPr>
        <p:grpSpPr>
          <a:xfrm>
            <a:off x="603949" y="4563429"/>
            <a:ext cx="4797813" cy="1632225"/>
            <a:chOff x="6336259" y="2050295"/>
            <a:chExt cx="4797813" cy="1632225"/>
          </a:xfrm>
        </p:grpSpPr>
        <p:sp>
          <p:nvSpPr>
            <p:cNvPr id="20" name="Title 3">
              <a:extLst>
                <a:ext uri="{FF2B5EF4-FFF2-40B4-BE49-F238E27FC236}">
                  <a16:creationId xmlns:a16="http://schemas.microsoft.com/office/drawing/2014/main" id="{95001A21-EE6F-2DB7-4268-2519704C346C}"/>
                </a:ext>
              </a:extLst>
            </p:cNvPr>
            <p:cNvSpPr txBox="1">
              <a:spLocks/>
            </p:cNvSpPr>
            <p:nvPr/>
          </p:nvSpPr>
          <p:spPr>
            <a:xfrm rot="5400000">
              <a:off x="7464084" y="922470"/>
              <a:ext cx="492467" cy="2748118"/>
            </a:xfrm>
            <a:prstGeom prst="rect">
              <a:avLst/>
            </a:prstGeom>
          </p:spPr>
          <p:txBody>
            <a:bodyPr vert="vert270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b="1">
                  <a:solidFill>
                    <a:schemeClr val="tx2"/>
                  </a:solidFill>
                  <a:latin typeface="Franklin Gothic Demi" panose="020B0603020102020204" pitchFamily="34" charset="0"/>
                </a:rPr>
                <a:t>Water Quality Segment</a:t>
              </a:r>
            </a:p>
          </p:txBody>
        </p:sp>
        <p:pic>
          <p:nvPicPr>
            <p:cNvPr id="21" name="Picture 6" descr="Aquatic Informatics | Danaher">
              <a:extLst>
                <a:ext uri="{FF2B5EF4-FFF2-40B4-BE49-F238E27FC236}">
                  <a16:creationId xmlns:a16="http://schemas.microsoft.com/office/drawing/2014/main" id="{F42B0953-319F-1DDF-04BE-57CD3DA17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7314" y="2764757"/>
              <a:ext cx="1013019" cy="277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0" descr="Hach | Danaher">
              <a:extLst>
                <a:ext uri="{FF2B5EF4-FFF2-40B4-BE49-F238E27FC236}">
                  <a16:creationId xmlns:a16="http://schemas.microsoft.com/office/drawing/2014/main" id="{AA936E12-01B0-328F-57B8-F7CCB73C9A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7635" y="2675833"/>
              <a:ext cx="825408" cy="549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4" descr="Home - Sea-Bird Scientific Blog">
              <a:extLst>
                <a:ext uri="{FF2B5EF4-FFF2-40B4-BE49-F238E27FC236}">
                  <a16:creationId xmlns:a16="http://schemas.microsoft.com/office/drawing/2014/main" id="{F0206198-7AC9-3E24-C2BE-1F882034EF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573005" y="3241956"/>
              <a:ext cx="1013019" cy="414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8" descr="Trojan Technologies Logo Download - AI - All Vector Logo">
              <a:extLst>
                <a:ext uri="{FF2B5EF4-FFF2-40B4-BE49-F238E27FC236}">
                  <a16:creationId xmlns:a16="http://schemas.microsoft.com/office/drawing/2014/main" id="{70499161-6DD8-636F-4139-40D6C42C74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5521" y="3182903"/>
              <a:ext cx="919295" cy="499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2" descr="Water flow meters - McCrometer - Serteces, Inc.">
              <a:extLst>
                <a:ext uri="{FF2B5EF4-FFF2-40B4-BE49-F238E27FC236}">
                  <a16:creationId xmlns:a16="http://schemas.microsoft.com/office/drawing/2014/main" id="{E808F901-BCB4-28CA-2A13-AB4EE1663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0486" y="2714306"/>
              <a:ext cx="1143586" cy="192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4" descr="OTT Hydromet">
              <a:extLst>
                <a:ext uri="{FF2B5EF4-FFF2-40B4-BE49-F238E27FC236}">
                  <a16:creationId xmlns:a16="http://schemas.microsoft.com/office/drawing/2014/main" id="{5FA1E765-F013-15E6-8479-37257F748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9079" y="3246798"/>
              <a:ext cx="572652" cy="383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34" descr="HATTİ TEKNİK">
              <a:extLst>
                <a:ext uri="{FF2B5EF4-FFF2-40B4-BE49-F238E27FC236}">
                  <a16:creationId xmlns:a16="http://schemas.microsoft.com/office/drawing/2014/main" id="{0BD180AD-577A-35EE-0D99-8457D4FBFB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4313" y="3251873"/>
              <a:ext cx="737254" cy="400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A95CA3C-25D5-2954-6C8C-0CE9126618DD}"/>
                </a:ext>
              </a:extLst>
            </p:cNvPr>
            <p:cNvCxnSpPr>
              <a:cxnSpLocks/>
            </p:cNvCxnSpPr>
            <p:nvPr/>
          </p:nvCxnSpPr>
          <p:spPr>
            <a:xfrm>
              <a:off x="6366165" y="2542762"/>
              <a:ext cx="4767907" cy="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AA4C8C40-7987-86DB-E517-310872009125}"/>
              </a:ext>
            </a:extLst>
          </p:cNvPr>
          <p:cNvSpPr txBox="1">
            <a:spLocks/>
          </p:cNvSpPr>
          <p:nvPr/>
        </p:nvSpPr>
        <p:spPr>
          <a:xfrm>
            <a:off x="-310130" y="2437716"/>
            <a:ext cx="2717903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8000">
                <a:solidFill>
                  <a:srgbClr val="5C068C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5500" b="1" dirty="0">
                <a:solidFill>
                  <a:schemeClr val="tx2"/>
                </a:solidFill>
                <a:latin typeface="Arial"/>
                <a:cs typeface="Calibri"/>
              </a:rPr>
              <a:t>16K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6C81FE1-C653-2087-C77B-104DA65AC26A}"/>
              </a:ext>
            </a:extLst>
          </p:cNvPr>
          <p:cNvSpPr/>
          <p:nvPr/>
        </p:nvSpPr>
        <p:spPr>
          <a:xfrm>
            <a:off x="337172" y="3288671"/>
            <a:ext cx="1509840" cy="731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Global Team Members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F61EA766-6B80-139B-F125-8A7F08AD134B}"/>
              </a:ext>
            </a:extLst>
          </p:cNvPr>
          <p:cNvSpPr txBox="1">
            <a:spLocks/>
          </p:cNvSpPr>
          <p:nvPr/>
        </p:nvSpPr>
        <p:spPr>
          <a:xfrm>
            <a:off x="10205815" y="2382264"/>
            <a:ext cx="1912567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8000">
                <a:solidFill>
                  <a:srgbClr val="5C068C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tx2"/>
                </a:solidFill>
                <a:latin typeface="Arial"/>
                <a:cs typeface="Calibri"/>
              </a:rPr>
              <a:t>~</a:t>
            </a:r>
            <a:r>
              <a:rPr lang="en-US" sz="5500" b="1" dirty="0">
                <a:solidFill>
                  <a:schemeClr val="tx2"/>
                </a:solidFill>
                <a:latin typeface="Arial"/>
                <a:cs typeface="Calibri"/>
              </a:rPr>
              <a:t>75%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45D02532-C580-C6DD-F3D5-C83BF86BCC6B}"/>
              </a:ext>
            </a:extLst>
          </p:cNvPr>
          <p:cNvSpPr txBox="1">
            <a:spLocks/>
          </p:cNvSpPr>
          <p:nvPr/>
        </p:nvSpPr>
        <p:spPr>
          <a:xfrm>
            <a:off x="7681497" y="1080756"/>
            <a:ext cx="4716902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8000">
                <a:solidFill>
                  <a:srgbClr val="5C068C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chemeClr val="tx2"/>
                </a:solidFill>
                <a:latin typeface="Arial"/>
                <a:cs typeface="Calibri"/>
              </a:rPr>
              <a:t>Headquartered in Waltham, Mass. </a:t>
            </a:r>
            <a:endParaRPr lang="en-US" sz="1800" b="1">
              <a:solidFill>
                <a:schemeClr val="tx2"/>
              </a:solidFill>
              <a:latin typeface="Arial"/>
              <a:cs typeface="Calibri" panose="020F0502020204030204" pitchFamily="34" charset="0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E0F0245A-2B6A-9D30-F7DD-938AC321B1AB}"/>
              </a:ext>
            </a:extLst>
          </p:cNvPr>
          <p:cNvSpPr txBox="1">
            <a:spLocks/>
          </p:cNvSpPr>
          <p:nvPr/>
        </p:nvSpPr>
        <p:spPr>
          <a:xfrm>
            <a:off x="2072031" y="2420926"/>
            <a:ext cx="303153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8000">
                <a:solidFill>
                  <a:srgbClr val="5C068C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tx2"/>
                </a:solidFill>
                <a:latin typeface="Arial"/>
                <a:cs typeface="Calibri"/>
              </a:rPr>
              <a:t>&gt;</a:t>
            </a:r>
            <a:r>
              <a:rPr lang="en-US" sz="5500" b="1" dirty="0">
                <a:solidFill>
                  <a:schemeClr val="tx2"/>
                </a:solidFill>
                <a:latin typeface="Arial"/>
                <a:cs typeface="Calibri"/>
              </a:rPr>
              <a:t>1,800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47B9123-F915-E0DD-C552-AFEEFC5A43A2}"/>
              </a:ext>
            </a:extLst>
          </p:cNvPr>
          <p:cNvSpPr/>
          <p:nvPr/>
        </p:nvSpPr>
        <p:spPr>
          <a:xfrm>
            <a:off x="3002856" y="3302828"/>
            <a:ext cx="1509840" cy="731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Scientists &amp; Engineers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D0C7808A-203E-015F-3B21-246814F6C97A}"/>
              </a:ext>
            </a:extLst>
          </p:cNvPr>
          <p:cNvSpPr txBox="1">
            <a:spLocks/>
          </p:cNvSpPr>
          <p:nvPr/>
        </p:nvSpPr>
        <p:spPr>
          <a:xfrm>
            <a:off x="7944859" y="2400872"/>
            <a:ext cx="176847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8000">
                <a:solidFill>
                  <a:srgbClr val="5C068C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5500" b="1" dirty="0">
                <a:solidFill>
                  <a:schemeClr val="tx2"/>
                </a:solidFill>
                <a:latin typeface="Arial"/>
                <a:cs typeface="Calibri"/>
              </a:rPr>
              <a:t>45</a:t>
            </a:r>
            <a:r>
              <a:rPr lang="en-US" sz="4000" b="1" dirty="0">
                <a:solidFill>
                  <a:schemeClr val="tx2"/>
                </a:solidFill>
                <a:latin typeface="Arial"/>
                <a:cs typeface="Calibri"/>
              </a:rPr>
              <a:t>+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25468FA-0C0F-2912-7C94-6CA503809B56}"/>
              </a:ext>
            </a:extLst>
          </p:cNvPr>
          <p:cNvSpPr/>
          <p:nvPr/>
        </p:nvSpPr>
        <p:spPr>
          <a:xfrm>
            <a:off x="8218772" y="3288671"/>
            <a:ext cx="1300723" cy="731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Countries with Operations</a:t>
            </a: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DA0D9243-321C-ECA6-1017-E1FD0C0CD68D}"/>
              </a:ext>
            </a:extLst>
          </p:cNvPr>
          <p:cNvSpPr txBox="1">
            <a:spLocks/>
          </p:cNvSpPr>
          <p:nvPr/>
        </p:nvSpPr>
        <p:spPr>
          <a:xfrm>
            <a:off x="4749525" y="2440640"/>
            <a:ext cx="2989569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8000">
                <a:solidFill>
                  <a:srgbClr val="5C068C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5500" b="1" dirty="0">
                <a:solidFill>
                  <a:schemeClr val="tx2"/>
                </a:solidFill>
                <a:latin typeface="Arial"/>
                <a:cs typeface="Calibri"/>
              </a:rPr>
              <a:t>2,500</a:t>
            </a:r>
            <a:r>
              <a:rPr lang="en-US" sz="4000" b="1" dirty="0">
                <a:solidFill>
                  <a:schemeClr val="tx2"/>
                </a:solidFill>
                <a:latin typeface="Arial"/>
                <a:cs typeface="Calibri"/>
              </a:rPr>
              <a:t>+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AD9D559-F4A7-A20E-3E6E-AB33E37EA2A3}"/>
              </a:ext>
            </a:extLst>
          </p:cNvPr>
          <p:cNvSpPr/>
          <p:nvPr/>
        </p:nvSpPr>
        <p:spPr>
          <a:xfrm>
            <a:off x="5630565" y="3279434"/>
            <a:ext cx="1173459" cy="731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Patents Issued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FAD7E6-75F0-D29C-7DB2-B840D8604FF5}"/>
              </a:ext>
            </a:extLst>
          </p:cNvPr>
          <p:cNvSpPr/>
          <p:nvPr/>
        </p:nvSpPr>
        <p:spPr>
          <a:xfrm>
            <a:off x="10481216" y="3298618"/>
            <a:ext cx="1365694" cy="731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Direct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Customer Sales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1AE86C2-077F-BC3E-7F25-D2CCE3085D7B}"/>
              </a:ext>
            </a:extLst>
          </p:cNvPr>
          <p:cNvSpPr txBox="1"/>
          <p:nvPr/>
        </p:nvSpPr>
        <p:spPr>
          <a:xfrm>
            <a:off x="8952908" y="6364429"/>
            <a:ext cx="31654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Note: Veralto statistics as of March 31, 2023</a:t>
            </a:r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EF4F615A-C5DB-4FE0-A5A4-98BF29528FB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07155" y="5168624"/>
            <a:ext cx="1222263" cy="40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12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A630C07-028D-871D-E7A2-A860E320C2D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" name="Imagem 17" descr="Uma imagem contendo ao ar livre, rua, estrada, edifício&#10;&#10;Descrição gerada automaticamente">
            <a:extLst>
              <a:ext uri="{FF2B5EF4-FFF2-40B4-BE49-F238E27FC236}">
                <a16:creationId xmlns:a16="http://schemas.microsoft.com/office/drawing/2014/main" id="{37893A57-8203-46E4-B9F2-57AEC23A522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2164"/>
            <a:ext cx="12192000" cy="2492045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45E5DE2B-EB21-366B-4284-6443464DEC6C}"/>
              </a:ext>
            </a:extLst>
          </p:cNvPr>
          <p:cNvSpPr/>
          <p:nvPr/>
        </p:nvSpPr>
        <p:spPr>
          <a:xfrm>
            <a:off x="8176334" y="1050260"/>
            <a:ext cx="4015666" cy="1701818"/>
          </a:xfrm>
          <a:prstGeom prst="rect">
            <a:avLst/>
          </a:prstGeom>
          <a:solidFill>
            <a:srgbClr val="04964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60C65B47-B935-A9F5-11BC-15AD55806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68138"/>
            <a:ext cx="11612880" cy="654748"/>
          </a:xfrm>
        </p:spPr>
        <p:txBody>
          <a:bodyPr/>
          <a:lstStyle/>
          <a:p>
            <a:r>
              <a:rPr lang="pt-BR"/>
              <a:t>Hexis Científica | Overview</a:t>
            </a:r>
          </a:p>
        </p:txBody>
      </p:sp>
      <p:sp>
        <p:nvSpPr>
          <p:cNvPr id="21" name="Espaço Reservado para Texto 6">
            <a:extLst>
              <a:ext uri="{FF2B5EF4-FFF2-40B4-BE49-F238E27FC236}">
                <a16:creationId xmlns:a16="http://schemas.microsoft.com/office/drawing/2014/main" id="{B0765FE1-9201-9B38-8D0D-8590022C7AA9}"/>
              </a:ext>
            </a:extLst>
          </p:cNvPr>
          <p:cNvSpPr txBox="1">
            <a:spLocks/>
          </p:cNvSpPr>
          <p:nvPr/>
        </p:nvSpPr>
        <p:spPr>
          <a:xfrm>
            <a:off x="15684" y="4621827"/>
            <a:ext cx="2955376" cy="161982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0563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latin typeface="Segoe UI"/>
                <a:cs typeface="Segoe UI"/>
              </a:rPr>
              <a:t>Em 2009 foi adquirida pela   Danaher Corporation.</a:t>
            </a:r>
          </a:p>
          <a:p>
            <a:pPr algn="ctr"/>
            <a:r>
              <a:rPr lang="pt-BR" sz="1400">
                <a:latin typeface="Segoe UI"/>
                <a:cs typeface="Segoe UI"/>
              </a:rPr>
              <a:t>Hexis já contava com mais de 25 anos de história no mercado analítico quando se tornou parte do grupo Danaher WQ Latam.</a:t>
            </a:r>
            <a:endParaRPr lang="pt-BR" sz="1400" dirty="0">
              <a:latin typeface="Segoe UI"/>
              <a:cs typeface="Segoe UI"/>
            </a:endParaRPr>
          </a:p>
        </p:txBody>
      </p:sp>
      <p:pic>
        <p:nvPicPr>
          <p:cNvPr id="22" name="Imagem 21" descr="Uma imagem contendo desenho&#10;&#10;Descrição gerada automaticamente">
            <a:extLst>
              <a:ext uri="{FF2B5EF4-FFF2-40B4-BE49-F238E27FC236}">
                <a16:creationId xmlns:a16="http://schemas.microsoft.com/office/drawing/2014/main" id="{901DE48B-8FD0-DF65-A9AF-9DA039C437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242" y="395512"/>
            <a:ext cx="2931850" cy="2931850"/>
          </a:xfrm>
          <a:prstGeom prst="rect">
            <a:avLst/>
          </a:prstGeom>
        </p:spPr>
      </p:pic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ADA446C5-B8FD-E547-2C70-56591707E1E6}"/>
              </a:ext>
            </a:extLst>
          </p:cNvPr>
          <p:cNvCxnSpPr>
            <a:cxnSpLocks/>
          </p:cNvCxnSpPr>
          <p:nvPr/>
        </p:nvCxnSpPr>
        <p:spPr>
          <a:xfrm>
            <a:off x="2995819" y="3327362"/>
            <a:ext cx="0" cy="28077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274BA2FB-CD49-2340-B04A-FA1679605252}"/>
              </a:ext>
            </a:extLst>
          </p:cNvPr>
          <p:cNvCxnSpPr>
            <a:cxnSpLocks/>
          </p:cNvCxnSpPr>
          <p:nvPr/>
        </p:nvCxnSpPr>
        <p:spPr>
          <a:xfrm>
            <a:off x="6078244" y="3327362"/>
            <a:ext cx="0" cy="28077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C039F526-5333-B51F-2B9A-BD174D3E55C3}"/>
              </a:ext>
            </a:extLst>
          </p:cNvPr>
          <p:cNvCxnSpPr>
            <a:cxnSpLocks/>
          </p:cNvCxnSpPr>
          <p:nvPr/>
        </p:nvCxnSpPr>
        <p:spPr>
          <a:xfrm>
            <a:off x="9185429" y="3327362"/>
            <a:ext cx="0" cy="28077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ço Reservado para Texto 6">
            <a:extLst>
              <a:ext uri="{FF2B5EF4-FFF2-40B4-BE49-F238E27FC236}">
                <a16:creationId xmlns:a16="http://schemas.microsoft.com/office/drawing/2014/main" id="{730031B1-07D7-7D37-4B1D-B5174D5A880D}"/>
              </a:ext>
            </a:extLst>
          </p:cNvPr>
          <p:cNvSpPr txBox="1">
            <a:spLocks/>
          </p:cNvSpPr>
          <p:nvPr/>
        </p:nvSpPr>
        <p:spPr>
          <a:xfrm>
            <a:off x="3310625" y="4621827"/>
            <a:ext cx="2564098" cy="1619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Situada em Jundiaí, SP – a 50km da capital São Paulo.</a:t>
            </a:r>
          </a:p>
          <a:p>
            <a:pPr algn="ctr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Possui uma área de 5.820m² de estocagem.</a:t>
            </a:r>
          </a:p>
        </p:txBody>
      </p:sp>
      <p:sp>
        <p:nvSpPr>
          <p:cNvPr id="27" name="Espaço Reservado para Texto 6">
            <a:extLst>
              <a:ext uri="{FF2B5EF4-FFF2-40B4-BE49-F238E27FC236}">
                <a16:creationId xmlns:a16="http://schemas.microsoft.com/office/drawing/2014/main" id="{7145003E-F4F4-A871-BA81-46C55075459C}"/>
              </a:ext>
            </a:extLst>
          </p:cNvPr>
          <p:cNvSpPr txBox="1">
            <a:spLocks/>
          </p:cNvSpPr>
          <p:nvPr/>
        </p:nvSpPr>
        <p:spPr>
          <a:xfrm>
            <a:off x="6453322" y="4621827"/>
            <a:ext cx="2325064" cy="1619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Mais 350 colaboradores diretos e indiretos.</a:t>
            </a:r>
          </a:p>
        </p:txBody>
      </p:sp>
      <p:sp>
        <p:nvSpPr>
          <p:cNvPr id="28" name="Espaço Reservado para Texto 6">
            <a:extLst>
              <a:ext uri="{FF2B5EF4-FFF2-40B4-BE49-F238E27FC236}">
                <a16:creationId xmlns:a16="http://schemas.microsoft.com/office/drawing/2014/main" id="{EDF777AD-018B-1736-24F0-04D0FFC46B02}"/>
              </a:ext>
            </a:extLst>
          </p:cNvPr>
          <p:cNvSpPr txBox="1">
            <a:spLocks/>
          </p:cNvSpPr>
          <p:nvPr/>
        </p:nvSpPr>
        <p:spPr>
          <a:xfrm>
            <a:off x="9559691" y="4621827"/>
            <a:ext cx="2255671" cy="161982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latin typeface="Segoe UI"/>
                <a:cs typeface="Segoe UI"/>
              </a:rPr>
              <a:t>Cobertura Nacional com representações comerciais </a:t>
            </a: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3C32C52D-275D-BE92-2203-341C254FF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0550" y="3659688"/>
            <a:ext cx="382640" cy="614957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8481244E-2E14-184C-0407-078ED876F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9866" y="3633791"/>
            <a:ext cx="581025" cy="666750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EBF78617-0143-D451-F440-84DEDE9950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56712" y="3659687"/>
            <a:ext cx="750249" cy="614958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AA6D7A76-C980-8999-CF90-DD532D8722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25771" y="3661353"/>
            <a:ext cx="594945" cy="611626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DE267F7E-0287-2E71-B4DF-9E6F53B3BD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253828" y="3530639"/>
            <a:ext cx="867398" cy="87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7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D9B4BE0-9D34-937B-A1F9-C60BEF6101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3EE8E72-7343-FE2A-7FF1-66CD40FA8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15" y="554626"/>
            <a:ext cx="10406470" cy="536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58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D377081B-6678-C77B-4774-878B5E902B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Título 11">
            <a:extLst>
              <a:ext uri="{FF2B5EF4-FFF2-40B4-BE49-F238E27FC236}">
                <a16:creationId xmlns:a16="http://schemas.microsoft.com/office/drawing/2014/main" id="{41F17C90-FE35-F643-C878-8E8C397DA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68138"/>
            <a:ext cx="11612880" cy="654748"/>
          </a:xfrm>
        </p:spPr>
        <p:txBody>
          <a:bodyPr/>
          <a:lstStyle/>
          <a:p>
            <a:r>
              <a:rPr lang="pt-BR" dirty="0"/>
              <a:t>Water Platform | </a:t>
            </a:r>
            <a:r>
              <a:rPr lang="pt-BR" dirty="0" err="1"/>
              <a:t>OpCos</a:t>
            </a:r>
            <a:endParaRPr lang="pt-BR" dirty="0"/>
          </a:p>
        </p:txBody>
      </p:sp>
      <p:pic>
        <p:nvPicPr>
          <p:cNvPr id="8" name="Imagem 7" descr="Mapa colorido com texto preto sobre fundo branco&#10;&#10;Descrição gerada automaticamente">
            <a:extLst>
              <a:ext uri="{FF2B5EF4-FFF2-40B4-BE49-F238E27FC236}">
                <a16:creationId xmlns:a16="http://schemas.microsoft.com/office/drawing/2014/main" id="{88E474AC-0EAC-4B7C-DFB6-001BCB905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462" y="1118853"/>
            <a:ext cx="6662106" cy="3767791"/>
          </a:xfrm>
          <a:prstGeom prst="rect">
            <a:avLst/>
          </a:prstGeom>
        </p:spPr>
      </p:pic>
      <p:pic>
        <p:nvPicPr>
          <p:cNvPr id="9" name="Imagem 8" descr="Uma imagem contendo desenho&#10;&#10;Descrição gerada automaticamente">
            <a:extLst>
              <a:ext uri="{FF2B5EF4-FFF2-40B4-BE49-F238E27FC236}">
                <a16:creationId xmlns:a16="http://schemas.microsoft.com/office/drawing/2014/main" id="{78B69B1D-3668-2AAB-5195-8865DE59E3D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29" y="4323859"/>
            <a:ext cx="1226306" cy="820634"/>
          </a:xfrm>
          <a:prstGeom prst="rect">
            <a:avLst/>
          </a:prstGeom>
        </p:spPr>
      </p:pic>
      <p:pic>
        <p:nvPicPr>
          <p:cNvPr id="10" name="Imagem 9" descr="Desenho de cachorro com a língua de fora&#10;&#10;Descrição gerada automaticamente">
            <a:extLst>
              <a:ext uri="{FF2B5EF4-FFF2-40B4-BE49-F238E27FC236}">
                <a16:creationId xmlns:a16="http://schemas.microsoft.com/office/drawing/2014/main" id="{699C5A5B-5B43-5526-25F4-D9B37D67AD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209" y="4745600"/>
            <a:ext cx="1925859" cy="309055"/>
          </a:xfrm>
          <a:prstGeom prst="rect">
            <a:avLst/>
          </a:prstGeom>
        </p:spPr>
      </p:pic>
      <p:pic>
        <p:nvPicPr>
          <p:cNvPr id="11" name="Imagem 10" descr="Uma imagem contendo desenho&#10;&#10;Descrição gerada automaticamente">
            <a:extLst>
              <a:ext uri="{FF2B5EF4-FFF2-40B4-BE49-F238E27FC236}">
                <a16:creationId xmlns:a16="http://schemas.microsoft.com/office/drawing/2014/main" id="{AB0A5D49-6F9F-8029-17FD-82228AE010F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366" y="839210"/>
            <a:ext cx="2067544" cy="1031165"/>
          </a:xfrm>
          <a:prstGeom prst="rect">
            <a:avLst/>
          </a:prstGeom>
        </p:spPr>
      </p:pic>
      <p:sp>
        <p:nvSpPr>
          <p:cNvPr id="12" name="Espaço Reservado para Texto 12">
            <a:extLst>
              <a:ext uri="{FF2B5EF4-FFF2-40B4-BE49-F238E27FC236}">
                <a16:creationId xmlns:a16="http://schemas.microsoft.com/office/drawing/2014/main" id="{2625A407-3CED-5120-D1B5-C3355570FF44}"/>
              </a:ext>
            </a:extLst>
          </p:cNvPr>
          <p:cNvSpPr txBox="1">
            <a:spLocks/>
          </p:cNvSpPr>
          <p:nvPr/>
        </p:nvSpPr>
        <p:spPr>
          <a:xfrm>
            <a:off x="129686" y="2227449"/>
            <a:ext cx="1629259" cy="8902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>
                <a:latin typeface="Segoe UI" panose="020B0502040204020203" pitchFamily="34" charset="0"/>
                <a:cs typeface="Segoe UI" panose="020B0502040204020203" pitchFamily="34" charset="0"/>
              </a:rPr>
              <a:t>Linha completa de instrumentação analítica de laboratório e processo para água.</a:t>
            </a:r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BE969AFD-D5C5-F94B-999E-4913B343C92E}"/>
              </a:ext>
            </a:extLst>
          </p:cNvPr>
          <p:cNvSpPr txBox="1">
            <a:spLocks/>
          </p:cNvSpPr>
          <p:nvPr/>
        </p:nvSpPr>
        <p:spPr>
          <a:xfrm>
            <a:off x="10065429" y="1910491"/>
            <a:ext cx="1920003" cy="8902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>
                <a:latin typeface="Segoe UI" panose="020B0502040204020203" pitchFamily="34" charset="0"/>
                <a:cs typeface="Segoe UI" panose="020B0502040204020203" pitchFamily="34" charset="0"/>
              </a:rPr>
              <a:t>Sistemas de desinfecção UV para aplicações em estações de tratamento de água e esgoto.</a:t>
            </a:r>
          </a:p>
        </p:txBody>
      </p:sp>
      <p:sp>
        <p:nvSpPr>
          <p:cNvPr id="14" name="Espaço Reservado para Texto 12">
            <a:extLst>
              <a:ext uri="{FF2B5EF4-FFF2-40B4-BE49-F238E27FC236}">
                <a16:creationId xmlns:a16="http://schemas.microsoft.com/office/drawing/2014/main" id="{D76C6397-B9C0-62BE-5CE4-5C66A31859D3}"/>
              </a:ext>
            </a:extLst>
          </p:cNvPr>
          <p:cNvSpPr txBox="1">
            <a:spLocks/>
          </p:cNvSpPr>
          <p:nvPr/>
        </p:nvSpPr>
        <p:spPr>
          <a:xfrm>
            <a:off x="121920" y="5268368"/>
            <a:ext cx="1351807" cy="8902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>
                <a:latin typeface="Segoe UI" panose="020B0502040204020203" pitchFamily="34" charset="0"/>
                <a:cs typeface="Segoe UI" panose="020B0502040204020203" pitchFamily="34" charset="0"/>
              </a:rPr>
              <a:t>Linha completa de monitoramento para meteorologia e hidrologia.</a:t>
            </a:r>
          </a:p>
        </p:txBody>
      </p:sp>
      <p:sp>
        <p:nvSpPr>
          <p:cNvPr id="15" name="Espaço Reservado para Texto 12">
            <a:extLst>
              <a:ext uri="{FF2B5EF4-FFF2-40B4-BE49-F238E27FC236}">
                <a16:creationId xmlns:a16="http://schemas.microsoft.com/office/drawing/2014/main" id="{D2CDE1DA-02CE-96E8-5F29-556C3D2096BB}"/>
              </a:ext>
            </a:extLst>
          </p:cNvPr>
          <p:cNvSpPr txBox="1">
            <a:spLocks/>
          </p:cNvSpPr>
          <p:nvPr/>
        </p:nvSpPr>
        <p:spPr>
          <a:xfrm>
            <a:off x="10065429" y="5268368"/>
            <a:ext cx="1593471" cy="8902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>
                <a:latin typeface="Segoe UI" panose="020B0502040204020203" pitchFamily="34" charset="0"/>
                <a:cs typeface="Segoe UI" panose="020B0502040204020203" pitchFamily="34" charset="0"/>
              </a:rPr>
              <a:t>Medidores de vazão de líquidos, gases e vapores em dutos pressurizados.</a:t>
            </a:r>
          </a:p>
        </p:txBody>
      </p:sp>
      <p:pic>
        <p:nvPicPr>
          <p:cNvPr id="16" name="Imagem 15" descr="Uma imagem contendo pessoa, ao ar livre, homem, cerca&#10;&#10;Descrição gerada automaticamente">
            <a:extLst>
              <a:ext uri="{FF2B5EF4-FFF2-40B4-BE49-F238E27FC236}">
                <a16:creationId xmlns:a16="http://schemas.microsoft.com/office/drawing/2014/main" id="{6BA41B79-EE99-49E6-9576-B296D15CC3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2" b="3232"/>
          <a:stretch/>
        </p:blipFill>
        <p:spPr>
          <a:xfrm>
            <a:off x="193567" y="3155172"/>
            <a:ext cx="1280160" cy="838726"/>
          </a:xfrm>
          <a:prstGeom prst="rect">
            <a:avLst/>
          </a:prstGeom>
        </p:spPr>
      </p:pic>
      <p:pic>
        <p:nvPicPr>
          <p:cNvPr id="17" name="Imagem 16" descr="Homem em pé em frente a água&#10;&#10;Descrição gerada automaticamente">
            <a:extLst>
              <a:ext uri="{FF2B5EF4-FFF2-40B4-BE49-F238E27FC236}">
                <a16:creationId xmlns:a16="http://schemas.microsoft.com/office/drawing/2014/main" id="{BCBA38E6-483F-F542-7402-93F2F2F3724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192" y="5268368"/>
            <a:ext cx="1280160" cy="838726"/>
          </a:xfrm>
          <a:prstGeom prst="rect">
            <a:avLst/>
          </a:prstGeom>
        </p:spPr>
      </p:pic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B890F210-5AA2-248A-7D87-A4C35118CBA8}"/>
              </a:ext>
            </a:extLst>
          </p:cNvPr>
          <p:cNvCxnSpPr>
            <a:cxnSpLocks/>
          </p:cNvCxnSpPr>
          <p:nvPr/>
        </p:nvCxnSpPr>
        <p:spPr>
          <a:xfrm flipV="1">
            <a:off x="121920" y="5268368"/>
            <a:ext cx="15476" cy="7751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Trojan Technologies advancing leading edge technological ...">
            <a:extLst>
              <a:ext uri="{FF2B5EF4-FFF2-40B4-BE49-F238E27FC236}">
                <a16:creationId xmlns:a16="http://schemas.microsoft.com/office/drawing/2014/main" id="{F092FDA4-925B-30DC-01C5-DFC1F9308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109" y="2769580"/>
            <a:ext cx="1295636" cy="86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McCrometer | Danaher">
            <a:extLst>
              <a:ext uri="{FF2B5EF4-FFF2-40B4-BE49-F238E27FC236}">
                <a16:creationId xmlns:a16="http://schemas.microsoft.com/office/drawing/2014/main" id="{A7D1FE0B-37EF-247F-BD69-84F3F144B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905" y="5268368"/>
            <a:ext cx="1264684" cy="86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5F4E6D03-DBB7-A8E6-F17B-5B23958A293C}"/>
              </a:ext>
            </a:extLst>
          </p:cNvPr>
          <p:cNvCxnSpPr>
            <a:cxnSpLocks/>
          </p:cNvCxnSpPr>
          <p:nvPr/>
        </p:nvCxnSpPr>
        <p:spPr>
          <a:xfrm flipV="1">
            <a:off x="10029633" y="5268368"/>
            <a:ext cx="15476" cy="7751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:a16="http://schemas.microsoft.com/office/drawing/2014/main" id="{D2BE62A6-129E-BCDA-0D8F-D42FF7ACB9ED}"/>
              </a:ext>
            </a:extLst>
          </p:cNvPr>
          <p:cNvSpPr/>
          <p:nvPr/>
        </p:nvSpPr>
        <p:spPr>
          <a:xfrm>
            <a:off x="3369619" y="5268368"/>
            <a:ext cx="5039018" cy="860801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spaço Reservado para Texto 12">
            <a:extLst>
              <a:ext uri="{FF2B5EF4-FFF2-40B4-BE49-F238E27FC236}">
                <a16:creationId xmlns:a16="http://schemas.microsoft.com/office/drawing/2014/main" id="{655FA1D8-C732-F927-4137-85DE31D7B400}"/>
              </a:ext>
            </a:extLst>
          </p:cNvPr>
          <p:cNvSpPr txBox="1">
            <a:spLocks/>
          </p:cNvSpPr>
          <p:nvPr/>
        </p:nvSpPr>
        <p:spPr>
          <a:xfrm>
            <a:off x="3500541" y="5421347"/>
            <a:ext cx="4777174" cy="584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pt-BR" sz="1600" b="1" dirty="0">
                <a:solidFill>
                  <a:srgbClr val="00579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PORTFÓLIO COMPLETO DE INSTRUMENTAÇÃO ANALÍTICA PARA TODAS NECESSIDADES.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FE5B778D-6C38-2C8F-9F7D-48784A8E7889}"/>
              </a:ext>
            </a:extLst>
          </p:cNvPr>
          <p:cNvCxnSpPr>
            <a:cxnSpLocks/>
          </p:cNvCxnSpPr>
          <p:nvPr/>
        </p:nvCxnSpPr>
        <p:spPr>
          <a:xfrm flipV="1">
            <a:off x="121920" y="1944281"/>
            <a:ext cx="15476" cy="7751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6BB8F764-1B66-9037-E8E1-DCAB656FAE42}"/>
              </a:ext>
            </a:extLst>
          </p:cNvPr>
          <p:cNvCxnSpPr>
            <a:cxnSpLocks/>
          </p:cNvCxnSpPr>
          <p:nvPr/>
        </p:nvCxnSpPr>
        <p:spPr>
          <a:xfrm flipV="1">
            <a:off x="10029633" y="1944281"/>
            <a:ext cx="15476" cy="7751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ach - Hexis Científica">
            <a:extLst>
              <a:ext uri="{FF2B5EF4-FFF2-40B4-BE49-F238E27FC236}">
                <a16:creationId xmlns:a16="http://schemas.microsoft.com/office/drawing/2014/main" id="{F0BDAFA8-8076-5847-BCB3-EA2F21BAA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00" y="1074262"/>
            <a:ext cx="1637992" cy="113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478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 purple and blue swirls&#10;&#10;Description automatically generated">
            <a:extLst>
              <a:ext uri="{FF2B5EF4-FFF2-40B4-BE49-F238E27FC236}">
                <a16:creationId xmlns:a16="http://schemas.microsoft.com/office/drawing/2014/main" id="{25641862-3661-C16C-E7BC-7080BE902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29" y="3368"/>
            <a:ext cx="12200603" cy="68574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8A2448-6D3F-29A8-8A6A-7C2DF644C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50" y="1793710"/>
            <a:ext cx="9144000" cy="2213863"/>
          </a:xfrm>
        </p:spPr>
        <p:txBody>
          <a:bodyPr/>
          <a:lstStyle/>
          <a:p>
            <a:r>
              <a:rPr lang="pt-BR" sz="6000" dirty="0"/>
              <a:t>Sistemas de Desinfecção por UV - TROJAN</a:t>
            </a:r>
            <a:endParaRPr lang="en-US" sz="2000" baseline="100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917C8-209A-746E-03D7-FFFF6A15C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329743"/>
            <a:ext cx="8077200" cy="937743"/>
          </a:xfrm>
        </p:spPr>
        <p:txBody>
          <a:bodyPr/>
          <a:lstStyle/>
          <a:p>
            <a:r>
              <a:rPr lang="pt-BR" sz="2000" dirty="0"/>
              <a:t>DESINFECÇÃO PARA SISTEMA DE AGUA POTÁVEL</a:t>
            </a:r>
            <a:endParaRPr lang="en-US" sz="20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42E5A3-366F-EECC-88BB-C97BA8D29443}"/>
              </a:ext>
            </a:extLst>
          </p:cNvPr>
          <p:cNvCxnSpPr/>
          <p:nvPr/>
        </p:nvCxnSpPr>
        <p:spPr>
          <a:xfrm>
            <a:off x="4999704" y="1472380"/>
            <a:ext cx="2204883" cy="4916"/>
          </a:xfrm>
          <a:prstGeom prst="straightConnector1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4C6FFA8-AE5E-B770-62B5-5A82A8E3C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389" y="476595"/>
            <a:ext cx="2093554" cy="568135"/>
          </a:xfrm>
          <a:prstGeom prst="rect">
            <a:avLst/>
          </a:prstGeom>
        </p:spPr>
      </p:pic>
      <p:pic>
        <p:nvPicPr>
          <p:cNvPr id="7" name="Imagem 6" descr="Texto, Logotipo&#10;&#10;Descrição gerada automaticamente">
            <a:extLst>
              <a:ext uri="{FF2B5EF4-FFF2-40B4-BE49-F238E27FC236}">
                <a16:creationId xmlns:a16="http://schemas.microsoft.com/office/drawing/2014/main" id="{EC881FDF-846D-FE1C-1F59-F29AC077D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413" y="76200"/>
            <a:ext cx="2274880" cy="15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6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pic>
        <p:nvPicPr>
          <p:cNvPr id="40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326A9D21-5FF5-79C0-B696-8686CF5982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27"/>
          <a:stretch/>
        </p:blipFill>
        <p:spPr>
          <a:xfrm>
            <a:off x="8296" y="8420"/>
            <a:ext cx="12194459" cy="1276051"/>
          </a:xfrm>
          <a:prstGeom prst="rect">
            <a:avLst/>
          </a:prstGeom>
        </p:spPr>
      </p:pic>
      <p:sp>
        <p:nvSpPr>
          <p:cNvPr id="41" name="Title 2">
            <a:extLst>
              <a:ext uri="{FF2B5EF4-FFF2-40B4-BE49-F238E27FC236}">
                <a16:creationId xmlns:a16="http://schemas.microsoft.com/office/drawing/2014/main" id="{27973986-34B9-423F-1338-DBFAE0249AB3}"/>
              </a:ext>
            </a:extLst>
          </p:cNvPr>
          <p:cNvSpPr txBox="1">
            <a:spLocks/>
          </p:cNvSpPr>
          <p:nvPr/>
        </p:nvSpPr>
        <p:spPr>
          <a:xfrm>
            <a:off x="9525" y="105077"/>
            <a:ext cx="11868785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500" dirty="0">
                <a:solidFill>
                  <a:schemeClr val="bg1"/>
                </a:solidFill>
              </a:rPr>
              <a:t>CEDAE – Cia Estadual de Água e Esgoto do Rio de Janeiro</a:t>
            </a: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DA464015-82BF-B1FD-6EBD-217E3D2B5C38}"/>
              </a:ext>
            </a:extLst>
          </p:cNvPr>
          <p:cNvSpPr txBox="1">
            <a:spLocks/>
          </p:cNvSpPr>
          <p:nvPr/>
        </p:nvSpPr>
        <p:spPr>
          <a:xfrm>
            <a:off x="3379210" y="1427052"/>
            <a:ext cx="8410896" cy="5672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0563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5900"/>
            <a:r>
              <a:rPr lang="es-MX" sz="2000" b="1" dirty="0"/>
              <a:t>Objeto: </a:t>
            </a:r>
            <a:r>
              <a:rPr lang="es-MX" sz="2000" b="1" dirty="0" err="1"/>
              <a:t>Aquisição</a:t>
            </a:r>
            <a:r>
              <a:rPr lang="es-MX" sz="2000" b="1" dirty="0"/>
              <a:t> de Sistema de </a:t>
            </a:r>
            <a:r>
              <a:rPr lang="es-MX" sz="2000" b="1" dirty="0" err="1"/>
              <a:t>desinfecção</a:t>
            </a:r>
            <a:r>
              <a:rPr lang="es-MX" sz="2000" b="1" dirty="0"/>
              <a:t> UV para ETA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101457C2-23CF-FD8E-56A4-3AF52731F476}"/>
              </a:ext>
            </a:extLst>
          </p:cNvPr>
          <p:cNvSpPr txBox="1">
            <a:spLocks/>
          </p:cNvSpPr>
          <p:nvPr/>
        </p:nvSpPr>
        <p:spPr>
          <a:xfrm>
            <a:off x="3492626" y="1962474"/>
            <a:ext cx="8410896" cy="135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t" anchorCtr="0">
            <a:noAutofit/>
          </a:bodyPr>
          <a:lstStyle>
            <a:defPPr>
              <a:defRPr lang="en-US"/>
            </a:defPPr>
            <a:lvl1pPr marL="215900" marR="0" lvl="0" indent="0" algn="just" defTabSz="619125" fontAlgn="auto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rgbClr val="B5D0E8"/>
              </a:buClr>
              <a:buSzPct val="110000"/>
              <a:buFont typeface="Arial" panose="020B0604020202020204" pitchFamily="34" charset="0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</a:defRPr>
            </a:lvl1pPr>
            <a:lvl2pPr marL="850900" marR="0" indent="-342900" defTabSz="619125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20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</a:defRPr>
            </a:lvl2pPr>
            <a:lvl3pPr marL="1143000" marR="0" indent="-342900" defTabSz="619125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tabLst/>
              <a:defRPr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</a:defRPr>
            </a:lvl3pPr>
            <a:lvl4pPr marL="1447800" marR="0" indent="-342900" defTabSz="619125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</a:defRPr>
            </a:lvl4pPr>
            <a:lvl5pPr marL="1739900" marR="0" indent="-342900" defTabSz="619125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</a:defRPr>
            </a:lvl5pPr>
            <a:lvl6pPr marL="1859788" marR="0" indent="-170688" defTabSz="619125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</a:defRPr>
            </a:lvl6pPr>
            <a:lvl7pPr marL="2151888" marR="0" indent="-170688" defTabSz="619125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</a:defRPr>
            </a:lvl7pPr>
            <a:lvl8pPr marL="2443988" marR="0" indent="-170688" defTabSz="619125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</a:defRPr>
            </a:lvl8pPr>
            <a:lvl9pPr marL="2736088" marR="0" indent="-170688" defTabSz="619125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</a:defRPr>
            </a:lvl9pPr>
          </a:lstStyle>
          <a:p>
            <a:r>
              <a:rPr lang="es-MX" dirty="0" err="1">
                <a:sym typeface="Proxima Nova"/>
              </a:rPr>
              <a:t>Analise</a:t>
            </a:r>
            <a:r>
              <a:rPr lang="es-MX" dirty="0">
                <a:sym typeface="Proxima Nova"/>
              </a:rPr>
              <a:t> de </a:t>
            </a:r>
            <a:r>
              <a:rPr lang="es-MX" dirty="0" err="1">
                <a:sym typeface="Proxima Nova"/>
              </a:rPr>
              <a:t>cenário</a:t>
            </a:r>
            <a:r>
              <a:rPr lang="es-MX" dirty="0">
                <a:sym typeface="Proxima Nova"/>
              </a:rPr>
              <a:t>: </a:t>
            </a:r>
            <a:r>
              <a:rPr lang="es-MX" b="0" dirty="0" err="1">
                <a:sym typeface="Proxima Nova"/>
              </a:rPr>
              <a:t>Devido</a:t>
            </a:r>
            <a:r>
              <a:rPr lang="es-MX" b="0" dirty="0">
                <a:sym typeface="Proxima Nova"/>
              </a:rPr>
              <a:t> a </a:t>
            </a:r>
            <a:r>
              <a:rPr lang="es-MX" b="0" dirty="0" err="1">
                <a:sym typeface="Proxima Nova"/>
              </a:rPr>
              <a:t>mudança</a:t>
            </a:r>
            <a:r>
              <a:rPr lang="es-MX" b="0" dirty="0">
                <a:sym typeface="Proxima Nova"/>
              </a:rPr>
              <a:t> para a </a:t>
            </a:r>
            <a:r>
              <a:rPr lang="es-MX" b="0" dirty="0" err="1">
                <a:sym typeface="Proxima Nova"/>
              </a:rPr>
              <a:t>portaria</a:t>
            </a:r>
            <a:r>
              <a:rPr lang="es-MX" b="0" dirty="0">
                <a:sym typeface="Proxima Nova"/>
              </a:rPr>
              <a:t> 888, o CEDAE </a:t>
            </a:r>
            <a:r>
              <a:rPr lang="es-MX" b="0" dirty="0" err="1">
                <a:sym typeface="Proxima Nova"/>
              </a:rPr>
              <a:t>tinha</a:t>
            </a:r>
            <a:r>
              <a:rPr lang="es-MX" b="0" dirty="0">
                <a:sym typeface="Proxima Nova"/>
              </a:rPr>
              <a:t> </a:t>
            </a:r>
            <a:r>
              <a:rPr lang="es-MX" b="0" dirty="0" err="1">
                <a:sym typeface="Proxima Nova"/>
              </a:rPr>
              <a:t>um</a:t>
            </a:r>
            <a:r>
              <a:rPr lang="es-MX" b="0" dirty="0">
                <a:sym typeface="Proxima Nova"/>
              </a:rPr>
              <a:t> </a:t>
            </a:r>
            <a:r>
              <a:rPr lang="es-MX" b="0" dirty="0" err="1">
                <a:sym typeface="Proxima Nova"/>
              </a:rPr>
              <a:t>desafio</a:t>
            </a:r>
            <a:r>
              <a:rPr lang="es-MX" b="0" dirty="0">
                <a:sym typeface="Proxima Nova"/>
              </a:rPr>
              <a:t> para atingir o valor máximo permitido de turbidez </a:t>
            </a:r>
            <a:r>
              <a:rPr lang="es-MX" b="0" dirty="0" err="1">
                <a:sym typeface="Proxima Nova"/>
              </a:rPr>
              <a:t>na</a:t>
            </a:r>
            <a:r>
              <a:rPr lang="es-MX" b="0" dirty="0">
                <a:sym typeface="Proxima Nova"/>
              </a:rPr>
              <a:t> </a:t>
            </a:r>
            <a:r>
              <a:rPr lang="es-MX" b="0" dirty="0" err="1">
                <a:sym typeface="Proxima Nova"/>
              </a:rPr>
              <a:t>saída</a:t>
            </a:r>
            <a:r>
              <a:rPr lang="es-MX" b="0" dirty="0">
                <a:sym typeface="Proxima Nova"/>
              </a:rPr>
              <a:t> dos filtros. </a:t>
            </a:r>
            <a:r>
              <a:rPr lang="es-MX" b="0" dirty="0" err="1"/>
              <a:t>F</a:t>
            </a:r>
            <a:r>
              <a:rPr lang="es-MX" b="0" dirty="0" err="1">
                <a:sym typeface="Proxima Nova"/>
              </a:rPr>
              <a:t>oi</a:t>
            </a:r>
            <a:r>
              <a:rPr lang="es-MX" b="0" dirty="0">
                <a:sym typeface="Proxima Nova"/>
              </a:rPr>
              <a:t> </a:t>
            </a:r>
            <a:r>
              <a:rPr lang="es-MX" b="0" dirty="0" err="1">
                <a:sym typeface="Proxima Nova"/>
              </a:rPr>
              <a:t>feito</a:t>
            </a:r>
            <a:r>
              <a:rPr lang="es-MX" b="0" dirty="0">
                <a:sym typeface="Proxima Nova"/>
              </a:rPr>
              <a:t> </a:t>
            </a:r>
            <a:r>
              <a:rPr lang="es-MX" b="0" dirty="0" err="1">
                <a:sym typeface="Proxima Nova"/>
              </a:rPr>
              <a:t>uma</a:t>
            </a:r>
            <a:r>
              <a:rPr lang="es-MX" b="0" dirty="0">
                <a:sym typeface="Proxima Nova"/>
              </a:rPr>
              <a:t> pesquisa junto </a:t>
            </a:r>
            <a:r>
              <a:rPr lang="es-MX" b="0" dirty="0" err="1">
                <a:sym typeface="Proxima Nova"/>
              </a:rPr>
              <a:t>ao</a:t>
            </a:r>
            <a:r>
              <a:rPr lang="es-MX" b="0" dirty="0">
                <a:sym typeface="Proxima Nova"/>
              </a:rPr>
              <a:t> </a:t>
            </a:r>
            <a:r>
              <a:rPr lang="es-MX" b="0" dirty="0" err="1">
                <a:sym typeface="Proxima Nova"/>
              </a:rPr>
              <a:t>Ministério</a:t>
            </a:r>
            <a:r>
              <a:rPr lang="es-MX" b="0" dirty="0">
                <a:sym typeface="Proxima Nova"/>
              </a:rPr>
              <a:t> da </a:t>
            </a:r>
            <a:r>
              <a:rPr lang="es-MX" b="0" dirty="0" err="1">
                <a:sym typeface="Proxima Nova"/>
              </a:rPr>
              <a:t>Saúde</a:t>
            </a:r>
            <a:r>
              <a:rPr lang="es-MX" b="0" dirty="0">
                <a:sym typeface="Proxima Nova"/>
              </a:rPr>
              <a:t> onde </a:t>
            </a:r>
            <a:r>
              <a:rPr lang="es-MX" b="0" dirty="0" err="1">
                <a:sym typeface="Proxima Nova"/>
              </a:rPr>
              <a:t>foi</a:t>
            </a:r>
            <a:r>
              <a:rPr lang="es-MX" b="0" dirty="0">
                <a:sym typeface="Proxima Nova"/>
              </a:rPr>
              <a:t> </a:t>
            </a:r>
            <a:r>
              <a:rPr lang="es-MX" b="0" dirty="0" err="1">
                <a:sym typeface="Proxima Nova"/>
              </a:rPr>
              <a:t>aprovado</a:t>
            </a:r>
            <a:r>
              <a:rPr lang="es-MX" b="0" dirty="0">
                <a:sym typeface="Proxima Nova"/>
              </a:rPr>
              <a:t> a </a:t>
            </a:r>
            <a:r>
              <a:rPr lang="es-MX" b="0" dirty="0" err="1">
                <a:sym typeface="Proxima Nova"/>
              </a:rPr>
              <a:t>utilização</a:t>
            </a:r>
            <a:r>
              <a:rPr lang="es-MX" b="0" dirty="0">
                <a:sym typeface="Proxima Nova"/>
              </a:rPr>
              <a:t> do UV </a:t>
            </a:r>
            <a:r>
              <a:rPr lang="es-MX" b="0" dirty="0" err="1">
                <a:sym typeface="Proxima Nova"/>
              </a:rPr>
              <a:t>na</a:t>
            </a:r>
            <a:r>
              <a:rPr lang="es-MX" b="0" dirty="0">
                <a:sym typeface="Proxima Nova"/>
              </a:rPr>
              <a:t> </a:t>
            </a:r>
            <a:r>
              <a:rPr lang="es-MX" b="0" dirty="0" err="1">
                <a:sym typeface="Proxima Nova"/>
              </a:rPr>
              <a:t>saída</a:t>
            </a:r>
            <a:r>
              <a:rPr lang="es-MX" b="0" dirty="0">
                <a:sym typeface="Proxima Nova"/>
              </a:rPr>
              <a:t> para </a:t>
            </a:r>
            <a:r>
              <a:rPr lang="es-MX" b="0" dirty="0" err="1">
                <a:sym typeface="Proxima Nova"/>
              </a:rPr>
              <a:t>inibir</a:t>
            </a:r>
            <a:r>
              <a:rPr lang="es-MX" b="0" dirty="0">
                <a:sym typeface="Proxima Nova"/>
              </a:rPr>
              <a:t> Cripto e </a:t>
            </a:r>
            <a:r>
              <a:rPr lang="es-MX" b="0" dirty="0" err="1">
                <a:sym typeface="Proxima Nova"/>
              </a:rPr>
              <a:t>Giardia</a:t>
            </a:r>
            <a:r>
              <a:rPr lang="es-MX" b="0" dirty="0">
                <a:sym typeface="Proxima Nova"/>
              </a:rPr>
              <a:t>.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9721047B-96A1-D3C6-AB02-D4737236BBD7}"/>
              </a:ext>
            </a:extLst>
          </p:cNvPr>
          <p:cNvSpPr txBox="1">
            <a:spLocks/>
          </p:cNvSpPr>
          <p:nvPr/>
        </p:nvSpPr>
        <p:spPr>
          <a:xfrm>
            <a:off x="3450670" y="3325989"/>
            <a:ext cx="8410896" cy="657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t" anchorCtr="0">
            <a:normAutofit/>
          </a:bodyPr>
          <a:lstStyle>
            <a:lvl1pPr marL="5588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1pPr>
            <a:lvl2pPr marL="8509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20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2pPr>
            <a:lvl3pPr marL="11430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tabLst/>
              <a:defRPr sz="18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3pPr>
            <a:lvl4pPr marL="14478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4pPr>
            <a:lvl5pPr marL="17399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5pPr>
            <a:lvl6pPr marL="1859788" marR="0" indent="-170688" algn="l" defTabSz="619125" latinLnBrk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  <a:sym typeface="Proxima Nova"/>
              </a:defRPr>
            </a:lvl6pPr>
            <a:lvl7pPr marL="2151888" marR="0" indent="-170688" algn="l" defTabSz="619125" latinLnBrk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  <a:sym typeface="Proxima Nova"/>
              </a:defRPr>
            </a:lvl7pPr>
            <a:lvl8pPr marL="2443988" marR="0" indent="-170688" algn="l" defTabSz="619125" latinLnBrk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  <a:sym typeface="Proxima Nova"/>
              </a:defRPr>
            </a:lvl8pPr>
            <a:lvl9pPr marL="2736088" marR="0" indent="-170688" algn="l" defTabSz="619125" latinLnBrk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  <a:sym typeface="Proxima Nova"/>
              </a:defRPr>
            </a:lvl9pPr>
          </a:lstStyle>
          <a:p>
            <a:pPr marL="215900" marR="0" lvl="0" indent="0" algn="just" defTabSz="61912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rgbClr val="B5D0E8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Proposta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</a:t>
            </a: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apresentada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: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Turnkey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do sistema de UV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com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</a:t>
            </a: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s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erviços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de </a:t>
            </a:r>
            <a:r>
              <a:rPr lang="es-MX" sz="1600" kern="0" dirty="0" err="1">
                <a:solidFill>
                  <a:srgbClr val="999999">
                    <a:lumMod val="50000"/>
                  </a:srgbClr>
                </a:solidFill>
              </a:rPr>
              <a:t>comissionamento</a:t>
            </a: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, </a:t>
            </a:r>
            <a:r>
              <a:rPr lang="es-MX" sz="1600" kern="0" dirty="0" err="1">
                <a:solidFill>
                  <a:srgbClr val="999999">
                    <a:lumMod val="50000"/>
                  </a:srgbClr>
                </a:solidFill>
              </a:rPr>
              <a:t>pré-operação</a:t>
            </a: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 e </a:t>
            </a:r>
            <a:r>
              <a:rPr lang="es-MX" sz="1600" kern="0" dirty="0" err="1">
                <a:solidFill>
                  <a:srgbClr val="999999">
                    <a:lumMod val="50000"/>
                  </a:srgbClr>
                </a:solidFill>
              </a:rPr>
              <a:t>treinamento</a:t>
            </a: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, </a:t>
            </a:r>
            <a:r>
              <a:rPr lang="es-MX" sz="1600" kern="0" dirty="0" err="1">
                <a:solidFill>
                  <a:srgbClr val="999999">
                    <a:lumMod val="50000"/>
                  </a:srgbClr>
                </a:solidFill>
              </a:rPr>
              <a:t>além</a:t>
            </a: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 de </a:t>
            </a:r>
            <a:r>
              <a:rPr lang="es-MX" sz="1600" kern="0" dirty="0" err="1">
                <a:solidFill>
                  <a:srgbClr val="999999">
                    <a:lumMod val="50000"/>
                  </a:srgbClr>
                </a:solidFill>
              </a:rPr>
              <a:t>inspeção</a:t>
            </a: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 de Fábrica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. 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50349B2-167D-2C36-6259-9B0101824121}"/>
              </a:ext>
            </a:extLst>
          </p:cNvPr>
          <p:cNvSpPr txBox="1">
            <a:spLocks/>
          </p:cNvSpPr>
          <p:nvPr/>
        </p:nvSpPr>
        <p:spPr>
          <a:xfrm>
            <a:off x="3450670" y="4088851"/>
            <a:ext cx="8388678" cy="1972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t" anchorCtr="0">
            <a:noAutofit/>
          </a:bodyPr>
          <a:lstStyle>
            <a:lvl1pPr marL="5588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1pPr>
            <a:lvl2pPr marL="8509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20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2pPr>
            <a:lvl3pPr marL="11430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tabLst/>
              <a:defRPr sz="18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3pPr>
            <a:lvl4pPr marL="14478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4pPr>
            <a:lvl5pPr marL="1739900" marR="0" indent="-342900" algn="l" defTabSz="619125" latinLnBrk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b="0" i="0" u="none" strike="noStrike" cap="none" spc="0" baseline="0">
                <a:solidFill>
                  <a:schemeClr val="bg2">
                    <a:lumMod val="50000"/>
                  </a:schemeClr>
                </a:solidFill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defRPr>
            </a:lvl5pPr>
            <a:lvl6pPr marL="1859788" marR="0" indent="-170688" algn="l" defTabSz="619125" latinLnBrk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  <a:sym typeface="Proxima Nova"/>
              </a:defRPr>
            </a:lvl6pPr>
            <a:lvl7pPr marL="2151888" marR="0" indent="-170688" algn="l" defTabSz="619125" latinLnBrk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  <a:sym typeface="Proxima Nova"/>
              </a:defRPr>
            </a:lvl7pPr>
            <a:lvl8pPr marL="2443988" marR="0" indent="-170688" algn="l" defTabSz="619125" latinLnBrk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  <a:sym typeface="Proxima Nova"/>
              </a:defRPr>
            </a:lvl8pPr>
            <a:lvl9pPr marL="2736088" marR="0" indent="-170688" algn="l" defTabSz="619125" latinLnBrk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Tx/>
              <a:buSzPct val="171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Proxima Nova Rg"/>
                <a:ea typeface="Proxima Nova Rg"/>
                <a:cs typeface="Proxima Nova Rg"/>
                <a:sym typeface="Proxima Nova"/>
              </a:defRPr>
            </a:lvl9pPr>
          </a:lstStyle>
          <a:p>
            <a:pPr marL="215900" marR="0" lvl="0" indent="0" algn="just" defTabSz="61912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rgbClr val="B5D0E8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Benefícios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da </a:t>
            </a: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Solução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: </a:t>
            </a:r>
          </a:p>
          <a:p>
            <a:pPr algn="just">
              <a:buClr>
                <a:srgbClr val="B5D0E8"/>
              </a:buClr>
              <a:defRPr/>
            </a:pP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Não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necessidade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de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substituição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do sistema de micro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filtração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atual</a:t>
            </a: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;</a:t>
            </a:r>
          </a:p>
          <a:p>
            <a:pPr algn="just">
              <a:buClr>
                <a:srgbClr val="B5D0E8"/>
              </a:buClr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 Sistema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com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menor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necessidade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de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intervenção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e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manutenção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, por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dispor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de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limpeza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química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 e </a:t>
            </a: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mecânico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,</a:t>
            </a:r>
          </a:p>
          <a:p>
            <a:pPr algn="just">
              <a:buClr>
                <a:srgbClr val="B5D0E8"/>
              </a:buClr>
              <a:defRPr/>
            </a:pP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Tecnología de alta eficiencia </a:t>
            </a:r>
            <a:r>
              <a:rPr lang="es-MX" sz="1600" kern="0" dirty="0" err="1">
                <a:solidFill>
                  <a:srgbClr val="999999">
                    <a:lumMod val="50000"/>
                  </a:srgbClr>
                </a:solidFill>
              </a:rPr>
              <a:t>com</a:t>
            </a: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 menor consumo de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srgbClr val="999999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Noto Sans" panose="020B0502040504020204" pitchFamily="34" charset="0"/>
                <a:cs typeface="Segoe UI" panose="020B0502040204020203" pitchFamily="34" charset="0"/>
                <a:sym typeface="Proxima Nova"/>
              </a:rPr>
              <a:t>energia</a:t>
            </a:r>
            <a:r>
              <a:rPr lang="es-MX" sz="1600" kern="0" dirty="0">
                <a:solidFill>
                  <a:srgbClr val="999999">
                    <a:lumMod val="50000"/>
                  </a:srgbClr>
                </a:solidFill>
              </a:rPr>
              <a:t> do mercado, cerca de 30% a menos no consumo.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999999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Noto Sans" panose="020B0502040504020204" pitchFamily="34" charset="0"/>
              <a:cs typeface="Segoe UI" panose="020B0502040204020203" pitchFamily="34" charset="0"/>
              <a:sym typeface="Proxima Nova"/>
            </a:endParaRPr>
          </a:p>
          <a:p>
            <a:pPr marL="215900" marR="0" lvl="0" indent="0" algn="just" defTabSz="61912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>
                <a:srgbClr val="B5D0E8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999999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Noto Sans" panose="020B0502040504020204" pitchFamily="34" charset="0"/>
              <a:cs typeface="Segoe UI" panose="020B0502040204020203" pitchFamily="34" charset="0"/>
              <a:sym typeface="Proxima Nova"/>
            </a:endParaRPr>
          </a:p>
        </p:txBody>
      </p:sp>
      <p:pic>
        <p:nvPicPr>
          <p:cNvPr id="9" name="Picture 2" descr="Trojan Technologies • Trillium Network">
            <a:extLst>
              <a:ext uri="{FF2B5EF4-FFF2-40B4-BE49-F238E27FC236}">
                <a16:creationId xmlns:a16="http://schemas.microsoft.com/office/drawing/2014/main" id="{F8BAF099-537E-6899-2D5F-841B8B3479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0" t="9216" r="23633" b="6863"/>
          <a:stretch/>
        </p:blipFill>
        <p:spPr bwMode="auto">
          <a:xfrm>
            <a:off x="218081" y="1541318"/>
            <a:ext cx="3217837" cy="300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388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 purple and blue swirls&#10;&#10;Description automatically generated">
            <a:extLst>
              <a:ext uri="{FF2B5EF4-FFF2-40B4-BE49-F238E27FC236}">
                <a16:creationId xmlns:a16="http://schemas.microsoft.com/office/drawing/2014/main" id="{25641862-3661-C16C-E7BC-7080BE902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29" y="3368"/>
            <a:ext cx="12200603" cy="68574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8A2448-6D3F-29A8-8A6A-7C2DF644C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5535"/>
            <a:ext cx="9144000" cy="2213863"/>
          </a:xfrm>
        </p:spPr>
        <p:txBody>
          <a:bodyPr/>
          <a:lstStyle/>
          <a:p>
            <a:r>
              <a:rPr lang="pt-BR" sz="6000" dirty="0" err="1"/>
              <a:t>DaaS</a:t>
            </a:r>
            <a:r>
              <a:rPr lang="pt-BR" sz="6000" dirty="0"/>
              <a:t> (Data as a Service)</a:t>
            </a:r>
            <a:endParaRPr lang="en-US" sz="2000" baseline="100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917C8-209A-746E-03D7-FFFF6A15C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77343"/>
            <a:ext cx="8077200" cy="937743"/>
          </a:xfrm>
        </p:spPr>
        <p:txBody>
          <a:bodyPr/>
          <a:lstStyle/>
          <a:p>
            <a:r>
              <a:rPr lang="pt-BR" sz="2000" dirty="0"/>
              <a:t>PRESTAÇÃO DE SERVIÇOS PARA FORNECIMENTO “ON-LINE” DE INFORMAÇÕES QUALITATIVAS DE ANÁLISE</a:t>
            </a:r>
            <a:endParaRPr lang="en-US" sz="20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42E5A3-366F-EECC-88BB-C97BA8D29443}"/>
              </a:ext>
            </a:extLst>
          </p:cNvPr>
          <p:cNvCxnSpPr/>
          <p:nvPr/>
        </p:nvCxnSpPr>
        <p:spPr>
          <a:xfrm>
            <a:off x="4999704" y="1472380"/>
            <a:ext cx="2204883" cy="4916"/>
          </a:xfrm>
          <a:prstGeom prst="straightConnector1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4C6FFA8-AE5E-B770-62B5-5A82A8E3C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389" y="476595"/>
            <a:ext cx="2093554" cy="568135"/>
          </a:xfrm>
          <a:prstGeom prst="rect">
            <a:avLst/>
          </a:prstGeom>
        </p:spPr>
      </p:pic>
      <p:pic>
        <p:nvPicPr>
          <p:cNvPr id="7" name="Imagem 6" descr="Texto, Logotipo&#10;&#10;Descrição gerada automaticamente">
            <a:extLst>
              <a:ext uri="{FF2B5EF4-FFF2-40B4-BE49-F238E27FC236}">
                <a16:creationId xmlns:a16="http://schemas.microsoft.com/office/drawing/2014/main" id="{EC881FDF-846D-FE1C-1F59-F29AC077D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413" y="76200"/>
            <a:ext cx="2274880" cy="15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46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551EC1D8-590C-5629-8AE5-5BF3603888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27"/>
          <a:stretch/>
        </p:blipFill>
        <p:spPr>
          <a:xfrm>
            <a:off x="-1229" y="-1105"/>
            <a:ext cx="12194459" cy="195546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sp>
        <p:nvSpPr>
          <p:cNvPr id="2" name="Espaço Reservado para Conteúdo 7">
            <a:extLst>
              <a:ext uri="{FF2B5EF4-FFF2-40B4-BE49-F238E27FC236}">
                <a16:creationId xmlns:a16="http://schemas.microsoft.com/office/drawing/2014/main" id="{D16F1972-9E7C-EFEF-320A-98F4A58FDE2B}"/>
              </a:ext>
            </a:extLst>
          </p:cNvPr>
          <p:cNvSpPr txBox="1">
            <a:spLocks/>
          </p:cNvSpPr>
          <p:nvPr/>
        </p:nvSpPr>
        <p:spPr>
          <a:xfrm>
            <a:off x="30424" y="1855873"/>
            <a:ext cx="6851822" cy="3058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pt-BR" b="1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pt-BR" b="1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pt-BR" dirty="0"/>
              <a:t>Medição “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line</a:t>
            </a:r>
            <a:r>
              <a:rPr lang="pt-BR" dirty="0"/>
              <a:t>” em tempo real, com maior quantidade de dados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pt-BR" dirty="0"/>
              <a:t>Menor quantidade de analises em laboratório -&gt; Diminuição da mão de obra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pt-BR" dirty="0"/>
              <a:t>Possibilidade de automação da operação e controles em tempos real</a:t>
            </a:r>
          </a:p>
        </p:txBody>
      </p:sp>
      <p:pic>
        <p:nvPicPr>
          <p:cNvPr id="4" name="Picture 2" descr="Redução de custos em processamento mineral">
            <a:extLst>
              <a:ext uri="{FF2B5EF4-FFF2-40B4-BE49-F238E27FC236}">
                <a16:creationId xmlns:a16="http://schemas.microsoft.com/office/drawing/2014/main" id="{394D5C4C-CF75-B536-1047-52E2D0A14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8261" y="4902870"/>
            <a:ext cx="2372420" cy="142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7">
            <a:extLst>
              <a:ext uri="{FF2B5EF4-FFF2-40B4-BE49-F238E27FC236}">
                <a16:creationId xmlns:a16="http://schemas.microsoft.com/office/drawing/2014/main" id="{FEC3C3C1-682F-DD10-B244-97379B748B29}"/>
              </a:ext>
            </a:extLst>
          </p:cNvPr>
          <p:cNvSpPr txBox="1">
            <a:spLocks/>
          </p:cNvSpPr>
          <p:nvPr/>
        </p:nvSpPr>
        <p:spPr>
          <a:xfrm>
            <a:off x="2858677" y="4914633"/>
            <a:ext cx="6474646" cy="17557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pt-BR" dirty="0"/>
              <a:t>Antecipar correções operacionais -&gt; Diminuição de perdas com produtos químicos e energia elétrica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pt-BR" dirty="0"/>
              <a:t>Monitoramento centralizado na sala de controle;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endParaRPr lang="pt-BR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8E0F19F-80DC-C900-AEB1-A42A88228815}"/>
              </a:ext>
            </a:extLst>
          </p:cNvPr>
          <p:cNvGrpSpPr/>
          <p:nvPr/>
        </p:nvGrpSpPr>
        <p:grpSpPr>
          <a:xfrm>
            <a:off x="7203448" y="2663128"/>
            <a:ext cx="4251378" cy="2269845"/>
            <a:chOff x="7464246" y="1584121"/>
            <a:chExt cx="4246891" cy="2358992"/>
          </a:xfrm>
        </p:grpSpPr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65F4C414-B35C-B157-AC61-E8722CDDEFEE}"/>
                </a:ext>
              </a:extLst>
            </p:cNvPr>
            <p:cNvGrpSpPr/>
            <p:nvPr/>
          </p:nvGrpSpPr>
          <p:grpSpPr>
            <a:xfrm>
              <a:off x="7464246" y="1584121"/>
              <a:ext cx="4210638" cy="2358992"/>
              <a:chOff x="7537444" y="1700881"/>
              <a:chExt cx="4210638" cy="2358992"/>
            </a:xfrm>
          </p:grpSpPr>
          <p:pic>
            <p:nvPicPr>
              <p:cNvPr id="11" name="Imagem 10">
                <a:extLst>
                  <a:ext uri="{FF2B5EF4-FFF2-40B4-BE49-F238E27FC236}">
                    <a16:creationId xmlns:a16="http://schemas.microsoft.com/office/drawing/2014/main" id="{AB5284CD-8E06-DA43-49C7-CEA89C80D4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537444" y="1700881"/>
                <a:ext cx="4210638" cy="2358992"/>
              </a:xfrm>
              <a:prstGeom prst="rect">
                <a:avLst/>
              </a:prstGeom>
            </p:spPr>
          </p:pic>
          <p:cxnSp>
            <p:nvCxnSpPr>
              <p:cNvPr id="12" name="Conector de Seta Reta 11">
                <a:extLst>
                  <a:ext uri="{FF2B5EF4-FFF2-40B4-BE49-F238E27FC236}">
                    <a16:creationId xmlns:a16="http://schemas.microsoft.com/office/drawing/2014/main" id="{ECC7A6AC-DEF3-2225-BDA1-10F877378E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40436" y="2650837"/>
                <a:ext cx="0" cy="91209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de Seta Reta 12">
                <a:extLst>
                  <a:ext uri="{FF2B5EF4-FFF2-40B4-BE49-F238E27FC236}">
                    <a16:creationId xmlns:a16="http://schemas.microsoft.com/office/drawing/2014/main" id="{34E8D3F3-8656-EB2D-4236-6F542E3734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04945" y="3410528"/>
                <a:ext cx="0" cy="170872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504BEA77-10A3-9E71-B42C-91B5249448E8}"/>
                </a:ext>
              </a:extLst>
            </p:cNvPr>
            <p:cNvSpPr txBox="1"/>
            <p:nvPr/>
          </p:nvSpPr>
          <p:spPr>
            <a:xfrm>
              <a:off x="7619999" y="1802098"/>
              <a:ext cx="20781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rgbClr val="FF0000"/>
                  </a:solidFill>
                </a:rPr>
                <a:t>Sem controle automático, tendencia a excessos de dosagem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690BF507-7D5E-E913-C182-9749A34E0F19}"/>
                </a:ext>
              </a:extLst>
            </p:cNvPr>
            <p:cNvSpPr txBox="1"/>
            <p:nvPr/>
          </p:nvSpPr>
          <p:spPr>
            <a:xfrm>
              <a:off x="10076876" y="2525302"/>
              <a:ext cx="16342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rgbClr val="00B050"/>
                  </a:solidFill>
                </a:rPr>
                <a:t>Com controle se pode trabalhar mais próximo do set point</a:t>
              </a:r>
            </a:p>
          </p:txBody>
        </p:sp>
      </p:grpSp>
      <p:pic>
        <p:nvPicPr>
          <p:cNvPr id="14" name="Imagem 13" descr="Tela de computador com jogo&#10;&#10;Descrição gerada automaticamente">
            <a:extLst>
              <a:ext uri="{FF2B5EF4-FFF2-40B4-BE49-F238E27FC236}">
                <a16:creationId xmlns:a16="http://schemas.microsoft.com/office/drawing/2014/main" id="{A43A743E-C0DE-BDB6-462B-BE1BA124A90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547" y="4870732"/>
            <a:ext cx="2080134" cy="1385902"/>
          </a:xfrm>
          <a:prstGeom prst="rect">
            <a:avLst/>
          </a:prstGeom>
        </p:spPr>
      </p:pic>
      <p:sp>
        <p:nvSpPr>
          <p:cNvPr id="15" name="Título 6">
            <a:extLst>
              <a:ext uri="{FF2B5EF4-FFF2-40B4-BE49-F238E27FC236}">
                <a16:creationId xmlns:a16="http://schemas.microsoft.com/office/drawing/2014/main" id="{421103E1-D85D-94A0-CFA7-F32F4B68F447}"/>
              </a:ext>
            </a:extLst>
          </p:cNvPr>
          <p:cNvSpPr txBox="1">
            <a:spLocks/>
          </p:cNvSpPr>
          <p:nvPr/>
        </p:nvSpPr>
        <p:spPr>
          <a:xfrm>
            <a:off x="401894" y="1998174"/>
            <a:ext cx="11612880" cy="6547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Porque automatizar o Processo c/ Analisadores “</a:t>
            </a:r>
            <a:r>
              <a:rPr lang="pt-BR" dirty="0" err="1">
                <a:solidFill>
                  <a:schemeClr val="tx2"/>
                </a:solidFill>
              </a:rPr>
              <a:t>on</a:t>
            </a:r>
            <a:r>
              <a:rPr lang="pt-BR" dirty="0">
                <a:solidFill>
                  <a:schemeClr val="tx2"/>
                </a:solidFill>
              </a:rPr>
              <a:t> </a:t>
            </a:r>
            <a:r>
              <a:rPr lang="pt-BR" dirty="0" err="1">
                <a:solidFill>
                  <a:schemeClr val="tx2"/>
                </a:solidFill>
              </a:rPr>
              <a:t>line</a:t>
            </a:r>
            <a:r>
              <a:rPr lang="pt-BR" dirty="0">
                <a:solidFill>
                  <a:schemeClr val="tx2"/>
                </a:solidFill>
              </a:rPr>
              <a:t>”?</a:t>
            </a:r>
          </a:p>
        </p:txBody>
      </p:sp>
    </p:spTree>
    <p:extLst>
      <p:ext uri="{BB962C8B-B14F-4D97-AF65-F5344CB8AC3E}">
        <p14:creationId xmlns:p14="http://schemas.microsoft.com/office/powerpoint/2010/main" val="1611084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58955EF-E69B-F7C4-04A9-2DFD5FAB4F95}"/>
              </a:ext>
            </a:extLst>
          </p:cNvPr>
          <p:cNvSpPr/>
          <p:nvPr/>
        </p:nvSpPr>
        <p:spPr>
          <a:xfrm>
            <a:off x="3713013" y="1521678"/>
            <a:ext cx="4258390" cy="4723834"/>
          </a:xfrm>
          <a:prstGeom prst="roundRect">
            <a:avLst>
              <a:gd name="adj" fmla="val 5532"/>
            </a:avLst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graphicFrame>
        <p:nvGraphicFramePr>
          <p:cNvPr id="20" name="Espaço Reservado para Conteúdo 8">
            <a:extLst>
              <a:ext uri="{FF2B5EF4-FFF2-40B4-BE49-F238E27FC236}">
                <a16:creationId xmlns:a16="http://schemas.microsoft.com/office/drawing/2014/main" id="{18423301-DB2E-A007-DDB0-7204E7E6C3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182151"/>
              </p:ext>
            </p:extLst>
          </p:nvPr>
        </p:nvGraphicFramePr>
        <p:xfrm>
          <a:off x="7150100" y="1607820"/>
          <a:ext cx="5346700" cy="381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Espaço Reservado para Conteúdo 3">
            <a:extLst>
              <a:ext uri="{FF2B5EF4-FFF2-40B4-BE49-F238E27FC236}">
                <a16:creationId xmlns:a16="http://schemas.microsoft.com/office/drawing/2014/main" id="{D123DFD0-46AC-42C6-B0DD-890A02779E27}"/>
              </a:ext>
            </a:extLst>
          </p:cNvPr>
          <p:cNvSpPr txBox="1">
            <a:spLocks/>
          </p:cNvSpPr>
          <p:nvPr/>
        </p:nvSpPr>
        <p:spPr>
          <a:xfrm>
            <a:off x="3786327" y="1593173"/>
            <a:ext cx="4166026" cy="42568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1800" b="1" i="1" dirty="0"/>
              <a:t>Treinamento</a:t>
            </a:r>
          </a:p>
          <a:p>
            <a:r>
              <a:rPr lang="pt-BR" sz="1800" dirty="0"/>
              <a:t>Conhecimento técnico da equipe</a:t>
            </a:r>
          </a:p>
          <a:p>
            <a:r>
              <a:rPr lang="pt-BR" sz="1800" dirty="0"/>
              <a:t>Reciclagem em novas tecnologias</a:t>
            </a:r>
          </a:p>
          <a:p>
            <a:pPr marL="0" indent="0" algn="ctr">
              <a:buNone/>
            </a:pPr>
            <a:r>
              <a:rPr lang="pt-BR" sz="1800" b="1" i="1" dirty="0"/>
              <a:t>Peças</a:t>
            </a:r>
          </a:p>
          <a:p>
            <a:r>
              <a:rPr lang="pt-BR" sz="1800" dirty="0"/>
              <a:t>Definição de política de peças</a:t>
            </a:r>
          </a:p>
          <a:p>
            <a:r>
              <a:rPr lang="pt-BR" sz="1800" dirty="0"/>
              <a:t>Gestão de inventário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1800" b="1" i="1" dirty="0"/>
              <a:t>Consumíveis (Reagentes e padrões)</a:t>
            </a:r>
          </a:p>
          <a:p>
            <a:r>
              <a:rPr lang="pt-BR" sz="1800" dirty="0"/>
              <a:t>Programação de Uso</a:t>
            </a:r>
          </a:p>
          <a:p>
            <a:r>
              <a:rPr lang="pt-BR" sz="1800" dirty="0"/>
              <a:t>Controle da Validade</a:t>
            </a:r>
          </a:p>
          <a:p>
            <a:pPr marL="0" indent="0" algn="ctr">
              <a:buNone/>
            </a:pPr>
            <a:r>
              <a:rPr lang="pt-BR" sz="1800" b="1" i="1" dirty="0"/>
              <a:t>Manutenção</a:t>
            </a:r>
          </a:p>
          <a:p>
            <a:r>
              <a:rPr lang="pt-BR" sz="1800" dirty="0"/>
              <a:t>Definição de rotinas de preventiva</a:t>
            </a:r>
          </a:p>
          <a:p>
            <a:r>
              <a:rPr lang="pt-BR" sz="1800" dirty="0"/>
              <a:t>Manutenções corretivas</a:t>
            </a:r>
            <a:endParaRPr lang="pt-BR" sz="2200" dirty="0"/>
          </a:p>
          <a:p>
            <a:pPr marL="0" indent="0">
              <a:buNone/>
            </a:pPr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</p:txBody>
      </p:sp>
      <p:pic>
        <p:nvPicPr>
          <p:cNvPr id="5" name="Picture 2" descr="Concentração e foco no objetivo ou meta de negócios, conceito de solução de objetivo de negócios">
            <a:extLst>
              <a:ext uri="{FF2B5EF4-FFF2-40B4-BE49-F238E27FC236}">
                <a16:creationId xmlns:a16="http://schemas.microsoft.com/office/drawing/2014/main" id="{C30F2208-6740-5F37-9B81-7F93A2D693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939" y="3444361"/>
            <a:ext cx="3611417" cy="240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1F90F62-6A69-5B72-99CF-9FE1ED4F5EC4}"/>
              </a:ext>
            </a:extLst>
          </p:cNvPr>
          <p:cNvSpPr/>
          <p:nvPr/>
        </p:nvSpPr>
        <p:spPr>
          <a:xfrm>
            <a:off x="74469" y="1547022"/>
            <a:ext cx="3546205" cy="1378613"/>
          </a:xfrm>
          <a:prstGeom prst="roundRect">
            <a:avLst>
              <a:gd name="adj" fmla="val 5532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76AA9DE-8B28-23A2-5240-BCF983BDAEFA}"/>
              </a:ext>
            </a:extLst>
          </p:cNvPr>
          <p:cNvSpPr txBox="1"/>
          <p:nvPr/>
        </p:nvSpPr>
        <p:spPr>
          <a:xfrm>
            <a:off x="158457" y="1752113"/>
            <a:ext cx="33390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Quais são as principais preocupações ao investir em sistemas analíticos 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line</a:t>
            </a:r>
            <a:r>
              <a:rPr lang="pt-BR" dirty="0"/>
              <a:t>? </a:t>
            </a:r>
          </a:p>
        </p:txBody>
      </p:sp>
      <p:pic>
        <p:nvPicPr>
          <p:cNvPr id="9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4D797C7A-72F9-83B0-03EA-51804CA3E52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43427"/>
          <a:stretch/>
        </p:blipFill>
        <p:spPr>
          <a:xfrm>
            <a:off x="-10754" y="8420"/>
            <a:ext cx="12194459" cy="1222565"/>
          </a:xfrm>
          <a:prstGeom prst="rect">
            <a:avLst/>
          </a:prstGeom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E92CE815-C3C7-DE10-26DC-5690F84DBE74}"/>
              </a:ext>
            </a:extLst>
          </p:cNvPr>
          <p:cNvSpPr txBox="1">
            <a:spLocks/>
          </p:cNvSpPr>
          <p:nvPr/>
        </p:nvSpPr>
        <p:spPr>
          <a:xfrm>
            <a:off x="512506" y="190500"/>
            <a:ext cx="11277600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040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sp>
        <p:nvSpPr>
          <p:cNvPr id="12" name="AutoShape 2" descr="Hach Poudre River">
            <a:extLst>
              <a:ext uri="{FF2B5EF4-FFF2-40B4-BE49-F238E27FC236}">
                <a16:creationId xmlns:a16="http://schemas.microsoft.com/office/drawing/2014/main" id="{5A0DBF16-AEE4-AEC3-1CB5-FD93A83BF5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71427" y="36794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05858660-9696-5AC9-371D-6371F0A6D412}"/>
              </a:ext>
            </a:extLst>
          </p:cNvPr>
          <p:cNvSpPr/>
          <p:nvPr/>
        </p:nvSpPr>
        <p:spPr>
          <a:xfrm>
            <a:off x="144235" y="1184428"/>
            <a:ext cx="6700842" cy="5226856"/>
          </a:xfrm>
          <a:prstGeom prst="roundRect">
            <a:avLst>
              <a:gd name="adj" fmla="val 5532"/>
            </a:avLst>
          </a:prstGeo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AutoShape 2" descr="Hach Poudre River">
            <a:extLst>
              <a:ext uri="{FF2B5EF4-FFF2-40B4-BE49-F238E27FC236}">
                <a16:creationId xmlns:a16="http://schemas.microsoft.com/office/drawing/2014/main" id="{20C9AAE8-2A84-263C-BD2E-F5CAAE8919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71427" y="373661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" name="Espaço Reservado para Conteúdo 3">
            <a:extLst>
              <a:ext uri="{FF2B5EF4-FFF2-40B4-BE49-F238E27FC236}">
                <a16:creationId xmlns:a16="http://schemas.microsoft.com/office/drawing/2014/main" id="{9E0F178B-E4C8-43F0-FF1C-A89BA4169CE3}"/>
              </a:ext>
            </a:extLst>
          </p:cNvPr>
          <p:cNvSpPr txBox="1">
            <a:spLocks/>
          </p:cNvSpPr>
          <p:nvPr/>
        </p:nvSpPr>
        <p:spPr>
          <a:xfrm>
            <a:off x="3790045" y="1436328"/>
            <a:ext cx="3858090" cy="42568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</p:txBody>
      </p: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3D37F65E-4BF7-1CF5-63A2-CC3E787E7B5C}"/>
              </a:ext>
            </a:extLst>
          </p:cNvPr>
          <p:cNvSpPr txBox="1">
            <a:spLocks/>
          </p:cNvSpPr>
          <p:nvPr/>
        </p:nvSpPr>
        <p:spPr>
          <a:xfrm>
            <a:off x="1553423" y="2112499"/>
            <a:ext cx="4902796" cy="36879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pt-B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A Compra de Dados elimina essas preocupações</a:t>
            </a:r>
          </a:p>
          <a:p>
            <a:pPr>
              <a:defRPr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Você tem garantia da instalação e operacionalização correta do equipamento</a:t>
            </a:r>
          </a:p>
          <a:p>
            <a:pPr>
              <a:defRPr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Altíssima disponibilidade e precisão dos equipamentos pela garantia de peças e consumíveis originais e manutenção preventiva e corretiva executada por técnicos especializados.</a:t>
            </a:r>
          </a:p>
          <a:p>
            <a:pPr>
              <a:defRPr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Resolve totalmente o problema de mão de obra especializada</a:t>
            </a:r>
            <a:endParaRPr lang="pt-BR" sz="2400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2" name="Imagem 31" descr="Uma imagem contendo roda&#10;&#10;Descrição gerada automaticamente">
            <a:extLst>
              <a:ext uri="{FF2B5EF4-FFF2-40B4-BE49-F238E27FC236}">
                <a16:creationId xmlns:a16="http://schemas.microsoft.com/office/drawing/2014/main" id="{A8E95826-BE56-6746-78BB-856D338180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321" y="1361127"/>
            <a:ext cx="971718" cy="145757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B14DBCA1-2EC3-5A93-5B77-7E17427C4D9C}"/>
              </a:ext>
            </a:extLst>
          </p:cNvPr>
          <p:cNvSpPr txBox="1"/>
          <p:nvPr/>
        </p:nvSpPr>
        <p:spPr>
          <a:xfrm>
            <a:off x="1264039" y="1329125"/>
            <a:ext cx="3447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INOVAÇÃO!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B6E44A25-8058-F23B-613C-01227AC942C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655" y="5693199"/>
            <a:ext cx="711892" cy="568461"/>
          </a:xfrm>
          <a:prstGeom prst="rect">
            <a:avLst/>
          </a:prstGeom>
        </p:spPr>
      </p:pic>
      <p:sp>
        <p:nvSpPr>
          <p:cNvPr id="35" name="Content Placeholder 8">
            <a:extLst>
              <a:ext uri="{FF2B5EF4-FFF2-40B4-BE49-F238E27FC236}">
                <a16:creationId xmlns:a16="http://schemas.microsoft.com/office/drawing/2014/main" id="{63B4A6B9-0C2C-D949-4F81-36F02C090D2D}"/>
              </a:ext>
            </a:extLst>
          </p:cNvPr>
          <p:cNvSpPr txBox="1">
            <a:spLocks/>
          </p:cNvSpPr>
          <p:nvPr/>
        </p:nvSpPr>
        <p:spPr>
          <a:xfrm>
            <a:off x="7305465" y="1901659"/>
            <a:ext cx="2090791" cy="12177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pt-BR" sz="2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FOCO TOTAL </a:t>
            </a:r>
          </a:p>
          <a:p>
            <a:pPr marL="0" indent="0" algn="ctr">
              <a:buNone/>
              <a:defRPr/>
            </a:pPr>
            <a:r>
              <a:rPr lang="pt-BR" sz="2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SEU </a:t>
            </a:r>
          </a:p>
          <a:p>
            <a:pPr marL="0" indent="0" algn="ctr">
              <a:buNone/>
              <a:defRPr/>
            </a:pPr>
            <a:r>
              <a:rPr lang="pt-BR" sz="2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NEGÓCIO</a:t>
            </a:r>
          </a:p>
        </p:txBody>
      </p:sp>
      <p:pic>
        <p:nvPicPr>
          <p:cNvPr id="36" name="Imagem 35" descr="Ícone&#10;&#10;Descrição gerada automaticamente">
            <a:extLst>
              <a:ext uri="{FF2B5EF4-FFF2-40B4-BE49-F238E27FC236}">
                <a16:creationId xmlns:a16="http://schemas.microsoft.com/office/drawing/2014/main" id="{2890B29A-3B09-B846-8C6B-7A414C8D0A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5524" y="1209570"/>
            <a:ext cx="4684518" cy="4835630"/>
          </a:xfrm>
          <a:prstGeom prst="rect">
            <a:avLst/>
          </a:prstGeom>
        </p:spPr>
      </p:pic>
      <p:pic>
        <p:nvPicPr>
          <p:cNvPr id="40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326A9D21-5FF5-79C0-B696-8686CF5982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3427"/>
          <a:stretch/>
        </p:blipFill>
        <p:spPr>
          <a:xfrm>
            <a:off x="8296" y="8420"/>
            <a:ext cx="12194459" cy="1276051"/>
          </a:xfrm>
          <a:prstGeom prst="rect">
            <a:avLst/>
          </a:prstGeom>
        </p:spPr>
      </p:pic>
      <p:sp>
        <p:nvSpPr>
          <p:cNvPr id="41" name="Title 2">
            <a:extLst>
              <a:ext uri="{FF2B5EF4-FFF2-40B4-BE49-F238E27FC236}">
                <a16:creationId xmlns:a16="http://schemas.microsoft.com/office/drawing/2014/main" id="{27973986-34B9-423F-1338-DBFAE0249AB3}"/>
              </a:ext>
            </a:extLst>
          </p:cNvPr>
          <p:cNvSpPr txBox="1">
            <a:spLocks/>
          </p:cNvSpPr>
          <p:nvPr/>
        </p:nvSpPr>
        <p:spPr>
          <a:xfrm>
            <a:off x="9525" y="105077"/>
            <a:ext cx="11868785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000" dirty="0">
                <a:solidFill>
                  <a:schemeClr val="bg1"/>
                </a:solidFill>
              </a:rPr>
              <a:t>Porque optar pela Aquisição de Dados (</a:t>
            </a:r>
            <a:r>
              <a:rPr lang="pt-BR" sz="4000" dirty="0" err="1">
                <a:solidFill>
                  <a:schemeClr val="bg1"/>
                </a:solidFill>
              </a:rPr>
              <a:t>DaaS</a:t>
            </a:r>
            <a:r>
              <a:rPr lang="pt-BR" sz="4000" dirty="0">
                <a:solidFill>
                  <a:schemeClr val="bg1"/>
                </a:solidFill>
              </a:rPr>
              <a:t>)?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59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pic>
        <p:nvPicPr>
          <p:cNvPr id="2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E38BE536-736E-83C1-3B16-BEE2ABEFD4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27"/>
          <a:stretch/>
        </p:blipFill>
        <p:spPr>
          <a:xfrm>
            <a:off x="8296" y="8420"/>
            <a:ext cx="12194459" cy="1276051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64558A2F-04CB-8D96-0B2A-E6999E3010F6}"/>
              </a:ext>
            </a:extLst>
          </p:cNvPr>
          <p:cNvSpPr txBox="1">
            <a:spLocks/>
          </p:cNvSpPr>
          <p:nvPr/>
        </p:nvSpPr>
        <p:spPr>
          <a:xfrm>
            <a:off x="9525" y="105077"/>
            <a:ext cx="11868785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000" dirty="0">
                <a:solidFill>
                  <a:schemeClr val="bg1"/>
                </a:solidFill>
              </a:rPr>
              <a:t>Porque optar pela Aquisição de Dados (</a:t>
            </a:r>
            <a:r>
              <a:rPr lang="pt-BR" sz="4000" dirty="0" err="1">
                <a:solidFill>
                  <a:schemeClr val="bg1"/>
                </a:solidFill>
              </a:rPr>
              <a:t>DaaS</a:t>
            </a:r>
            <a:r>
              <a:rPr lang="pt-BR" sz="4000" dirty="0">
                <a:solidFill>
                  <a:schemeClr val="bg1"/>
                </a:solidFill>
              </a:rPr>
              <a:t>)?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Espaço Reservado para Conteúdo 7">
            <a:extLst>
              <a:ext uri="{FF2B5EF4-FFF2-40B4-BE49-F238E27FC236}">
                <a16:creationId xmlns:a16="http://schemas.microsoft.com/office/drawing/2014/main" id="{3D900143-8DFB-C72E-0C41-288C3214B86B}"/>
              </a:ext>
            </a:extLst>
          </p:cNvPr>
          <p:cNvSpPr txBox="1">
            <a:spLocks/>
          </p:cNvSpPr>
          <p:nvPr/>
        </p:nvSpPr>
        <p:spPr>
          <a:xfrm>
            <a:off x="7227224" y="3919085"/>
            <a:ext cx="4629495" cy="21629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sz="2000" b="1" dirty="0">
                <a:solidFill>
                  <a:srgbClr val="00B0F0"/>
                </a:solidFill>
              </a:rPr>
              <a:t>OPERACIONAL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800" dirty="0">
                <a:solidFill>
                  <a:srgbClr val="00B0F0"/>
                </a:solidFill>
              </a:rPr>
              <a:t>Otimização da mão de obra, destinando o corpo operacional para atividade fim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800" dirty="0">
                <a:solidFill>
                  <a:srgbClr val="00B0F0"/>
                </a:solidFill>
              </a:rPr>
              <a:t>Garantia da qualidade do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sz="1800" dirty="0">
                <a:solidFill>
                  <a:srgbClr val="00B0F0"/>
                </a:solidFill>
              </a:rPr>
              <a:t>    produto  e  melhoria   de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sz="1800" dirty="0">
                <a:solidFill>
                  <a:srgbClr val="00B0F0"/>
                </a:solidFill>
              </a:rPr>
              <a:t>    eficácia operacional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A318B311-7942-DAB8-D8DD-1459185B947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47611"/>
            <a:ext cx="2041539" cy="1904756"/>
          </a:xfrm>
          <a:prstGeom prst="rect">
            <a:avLst/>
          </a:prstGeom>
        </p:spPr>
      </p:pic>
      <p:sp>
        <p:nvSpPr>
          <p:cNvPr id="7" name="Espaço Reservado para Conteúdo 7">
            <a:extLst>
              <a:ext uri="{FF2B5EF4-FFF2-40B4-BE49-F238E27FC236}">
                <a16:creationId xmlns:a16="http://schemas.microsoft.com/office/drawing/2014/main" id="{E0E3C1C0-0379-FEC1-EA97-B4557F32D4BC}"/>
              </a:ext>
            </a:extLst>
          </p:cNvPr>
          <p:cNvSpPr txBox="1">
            <a:spLocks/>
          </p:cNvSpPr>
          <p:nvPr/>
        </p:nvSpPr>
        <p:spPr>
          <a:xfrm>
            <a:off x="289560" y="919159"/>
            <a:ext cx="5455457" cy="27866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1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dirty="0"/>
              <a:t>FINANCEIRO</a:t>
            </a:r>
          </a:p>
          <a:p>
            <a:r>
              <a:rPr lang="pt-BR" sz="1800" b="0" dirty="0"/>
              <a:t>Automação sem gastos de CAPEX</a:t>
            </a:r>
          </a:p>
          <a:p>
            <a:r>
              <a:rPr lang="pt-BR" sz="1800" b="0" dirty="0"/>
              <a:t>Previsibilidade total do custo do ciclo de vida (Aquisição, operação, manutenção - Visão do “total </a:t>
            </a:r>
            <a:r>
              <a:rPr lang="pt-BR" sz="1800" b="0" dirty="0" err="1"/>
              <a:t>cost</a:t>
            </a:r>
            <a:r>
              <a:rPr lang="pt-BR" sz="1800" b="0" dirty="0"/>
              <a:t> </a:t>
            </a:r>
            <a:r>
              <a:rPr lang="pt-BR" sz="1800" b="0" dirty="0" err="1"/>
              <a:t>of</a:t>
            </a:r>
            <a:r>
              <a:rPr lang="pt-BR" sz="1800" b="0" dirty="0"/>
              <a:t> </a:t>
            </a:r>
            <a:r>
              <a:rPr lang="pt-BR" sz="1800" b="0" dirty="0" err="1"/>
              <a:t>owership</a:t>
            </a:r>
            <a:r>
              <a:rPr lang="pt-BR" sz="1800" b="0" dirty="0"/>
              <a:t>”)</a:t>
            </a:r>
          </a:p>
          <a:p>
            <a:r>
              <a:rPr lang="pt-BR" sz="1800" b="0" dirty="0"/>
              <a:t>Redução de custos de mão-de-obra</a:t>
            </a:r>
          </a:p>
          <a:p>
            <a:r>
              <a:rPr lang="pt-BR" sz="1800" b="0" dirty="0"/>
              <a:t>Redução de custos operacionais através de ganhos de eficiência</a:t>
            </a:r>
          </a:p>
        </p:txBody>
      </p:sp>
      <p:pic>
        <p:nvPicPr>
          <p:cNvPr id="8" name="Imagem 7" descr="Uma imagem contendo mesa, jogo, display, remoto&#10;&#10;Descrição gerada automaticamente">
            <a:extLst>
              <a:ext uri="{FF2B5EF4-FFF2-40B4-BE49-F238E27FC236}">
                <a16:creationId xmlns:a16="http://schemas.microsoft.com/office/drawing/2014/main" id="{A9722094-F681-92E1-72F3-C141E4B3C27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1561" y="1101705"/>
            <a:ext cx="2184699" cy="2336238"/>
          </a:xfrm>
          <a:prstGeom prst="rect">
            <a:avLst/>
          </a:prstGeom>
        </p:spPr>
      </p:pic>
      <p:pic>
        <p:nvPicPr>
          <p:cNvPr id="9" name="Imagem 8" descr="Uma imagem contendo mesa, xícara, café, escuro&#10;&#10;Descrição gerada automaticamente">
            <a:extLst>
              <a:ext uri="{FF2B5EF4-FFF2-40B4-BE49-F238E27FC236}">
                <a16:creationId xmlns:a16="http://schemas.microsoft.com/office/drawing/2014/main" id="{A7ABB477-1033-B60F-6945-04CD2C28E6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269"/>
          <a:stretch/>
        </p:blipFill>
        <p:spPr>
          <a:xfrm>
            <a:off x="8663709" y="2664402"/>
            <a:ext cx="498764" cy="564451"/>
          </a:xfrm>
          <a:prstGeom prst="rect">
            <a:avLst/>
          </a:prstGeom>
        </p:spPr>
      </p:pic>
      <p:pic>
        <p:nvPicPr>
          <p:cNvPr id="10" name="Imagem 9" descr="Uma imagem contendo mesa, xícara, café, escuro&#10;&#10;Descrição gerada automaticamente">
            <a:extLst>
              <a:ext uri="{FF2B5EF4-FFF2-40B4-BE49-F238E27FC236}">
                <a16:creationId xmlns:a16="http://schemas.microsoft.com/office/drawing/2014/main" id="{DEF4EB10-54C5-C2C5-9FDC-D96599D41F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269"/>
          <a:stretch/>
        </p:blipFill>
        <p:spPr>
          <a:xfrm>
            <a:off x="9162473" y="2664401"/>
            <a:ext cx="498764" cy="564451"/>
          </a:xfrm>
          <a:prstGeom prst="rect">
            <a:avLst/>
          </a:prstGeom>
        </p:spPr>
      </p:pic>
      <p:pic>
        <p:nvPicPr>
          <p:cNvPr id="11" name="Imagem 10" descr="Uma imagem contendo mesa, xícara, café, escuro&#10;&#10;Descrição gerada automaticamente">
            <a:extLst>
              <a:ext uri="{FF2B5EF4-FFF2-40B4-BE49-F238E27FC236}">
                <a16:creationId xmlns:a16="http://schemas.microsoft.com/office/drawing/2014/main" id="{C6DF61AF-4163-84E5-CCBB-BD095D12016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269"/>
          <a:stretch/>
        </p:blipFill>
        <p:spPr>
          <a:xfrm>
            <a:off x="9661237" y="2664401"/>
            <a:ext cx="498764" cy="564451"/>
          </a:xfrm>
          <a:prstGeom prst="rect">
            <a:avLst/>
          </a:prstGeom>
        </p:spPr>
      </p:pic>
      <p:pic>
        <p:nvPicPr>
          <p:cNvPr id="12" name="Imagem 11" descr="Uma imagem contendo mesa, xícara, café, escuro&#10;&#10;Descrição gerada automaticamente">
            <a:extLst>
              <a:ext uri="{FF2B5EF4-FFF2-40B4-BE49-F238E27FC236}">
                <a16:creationId xmlns:a16="http://schemas.microsoft.com/office/drawing/2014/main" id="{06DB0250-E10A-85F3-2498-0E9925D1BB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269"/>
          <a:stretch/>
        </p:blipFill>
        <p:spPr>
          <a:xfrm>
            <a:off x="10160001" y="2664400"/>
            <a:ext cx="498764" cy="564451"/>
          </a:xfrm>
          <a:prstGeom prst="rect">
            <a:avLst/>
          </a:prstGeom>
        </p:spPr>
      </p:pic>
      <p:pic>
        <p:nvPicPr>
          <p:cNvPr id="13" name="Imagem 12" descr="Uma imagem contendo mesa, xícara, café, escuro&#10;&#10;Descrição gerada automaticamente">
            <a:extLst>
              <a:ext uri="{FF2B5EF4-FFF2-40B4-BE49-F238E27FC236}">
                <a16:creationId xmlns:a16="http://schemas.microsoft.com/office/drawing/2014/main" id="{39B1AEE5-9B3A-D1A1-95A1-CED4724ED2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269"/>
          <a:stretch/>
        </p:blipFill>
        <p:spPr>
          <a:xfrm>
            <a:off x="10658765" y="2664400"/>
            <a:ext cx="498764" cy="564451"/>
          </a:xfrm>
          <a:prstGeom prst="rect">
            <a:avLst/>
          </a:prstGeom>
        </p:spPr>
      </p:pic>
      <p:pic>
        <p:nvPicPr>
          <p:cNvPr id="14" name="Imagem 13" descr="Uma imagem contendo mesa, xícara, café, escuro&#10;&#10;Descrição gerada automaticamente">
            <a:extLst>
              <a:ext uri="{FF2B5EF4-FFF2-40B4-BE49-F238E27FC236}">
                <a16:creationId xmlns:a16="http://schemas.microsoft.com/office/drawing/2014/main" id="{87306764-83F7-1D28-873F-9E04377875C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269"/>
          <a:stretch/>
        </p:blipFill>
        <p:spPr>
          <a:xfrm>
            <a:off x="11157529" y="2664399"/>
            <a:ext cx="498764" cy="564451"/>
          </a:xfrm>
          <a:prstGeom prst="rect">
            <a:avLst/>
          </a:prstGeom>
        </p:spPr>
      </p:pic>
      <p:pic>
        <p:nvPicPr>
          <p:cNvPr id="15" name="Imagem 14" descr="Forma&#10;&#10;Descrição gerada automaticamente com confiança média">
            <a:extLst>
              <a:ext uri="{FF2B5EF4-FFF2-40B4-BE49-F238E27FC236}">
                <a16:creationId xmlns:a16="http://schemas.microsoft.com/office/drawing/2014/main" id="{1A482E8E-1843-5E63-7B28-73003CCC89E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4038" y="2533077"/>
            <a:ext cx="611387" cy="786069"/>
          </a:xfrm>
          <a:prstGeom prst="rect">
            <a:avLst/>
          </a:prstGeom>
        </p:spPr>
      </p:pic>
      <p:pic>
        <p:nvPicPr>
          <p:cNvPr id="16" name="Imagem 15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D34E2BA5-1ECD-B246-3BEA-553BCE484A9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2291" y="5019872"/>
            <a:ext cx="1274002" cy="1274002"/>
          </a:xfrm>
          <a:prstGeom prst="rect">
            <a:avLst/>
          </a:prstGeom>
        </p:spPr>
      </p:pic>
      <p:sp>
        <p:nvSpPr>
          <p:cNvPr id="17" name="Espaço Reservado para Conteúdo 7">
            <a:extLst>
              <a:ext uri="{FF2B5EF4-FFF2-40B4-BE49-F238E27FC236}">
                <a16:creationId xmlns:a16="http://schemas.microsoft.com/office/drawing/2014/main" id="{702180A9-E6EA-66EE-1DB0-887AD243A7BA}"/>
              </a:ext>
            </a:extLst>
          </p:cNvPr>
          <p:cNvSpPr txBox="1">
            <a:spLocks/>
          </p:cNvSpPr>
          <p:nvPr/>
        </p:nvSpPr>
        <p:spPr>
          <a:xfrm>
            <a:off x="289560" y="3762271"/>
            <a:ext cx="6513662" cy="23657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sz="2000" b="1" dirty="0">
                <a:solidFill>
                  <a:srgbClr val="0070C0"/>
                </a:solidFill>
              </a:rPr>
              <a:t>PERFORMANCE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800" dirty="0">
                <a:solidFill>
                  <a:srgbClr val="0070C0"/>
                </a:solidFill>
              </a:rPr>
              <a:t>Transferir risco de operação e manutenção de equipamentos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pt-BR" sz="1800" dirty="0">
              <a:solidFill>
                <a:srgbClr val="0070C0"/>
              </a:solidFill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AD763610-36D7-0471-F299-24A3233B201B}"/>
              </a:ext>
            </a:extLst>
          </p:cNvPr>
          <p:cNvSpPr txBox="1"/>
          <p:nvPr/>
        </p:nvSpPr>
        <p:spPr>
          <a:xfrm>
            <a:off x="7740073" y="1571136"/>
            <a:ext cx="3916220" cy="9233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pt-BR" dirty="0"/>
              <a:t>Permite migrar as despesas de capital CAPEX para despesas de operação OPEX</a:t>
            </a:r>
          </a:p>
        </p:txBody>
      </p:sp>
      <p:pic>
        <p:nvPicPr>
          <p:cNvPr id="20" name="Graphic 46" descr="Gauge">
            <a:extLst>
              <a:ext uri="{FF2B5EF4-FFF2-40B4-BE49-F238E27FC236}">
                <a16:creationId xmlns:a16="http://schemas.microsoft.com/office/drawing/2014/main" id="{D24220A7-7B10-6844-B1FD-09F6FDEB9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81758" y="4960254"/>
            <a:ext cx="1274003" cy="1274003"/>
          </a:xfrm>
          <a:prstGeom prst="rect">
            <a:avLst/>
          </a:prstGeom>
        </p:spPr>
      </p:pic>
      <p:sp>
        <p:nvSpPr>
          <p:cNvPr id="21" name="Espaço Reservado para Conteúdo 7">
            <a:extLst>
              <a:ext uri="{FF2B5EF4-FFF2-40B4-BE49-F238E27FC236}">
                <a16:creationId xmlns:a16="http://schemas.microsoft.com/office/drawing/2014/main" id="{DE15AEC3-7180-E193-305B-DA716A419891}"/>
              </a:ext>
            </a:extLst>
          </p:cNvPr>
          <p:cNvSpPr txBox="1">
            <a:spLocks/>
          </p:cNvSpPr>
          <p:nvPr/>
        </p:nvSpPr>
        <p:spPr>
          <a:xfrm>
            <a:off x="1939329" y="4547611"/>
            <a:ext cx="4775508" cy="13679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800" dirty="0">
                <a:solidFill>
                  <a:srgbClr val="0070C0"/>
                </a:solidFill>
              </a:rPr>
              <a:t>Manutenção realizada pelos especialistas do produto com suporte direto da fabrica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800" dirty="0">
                <a:solidFill>
                  <a:srgbClr val="0070C0"/>
                </a:solidFill>
              </a:rPr>
              <a:t>Garantia da disponibilidade e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sz="1800" dirty="0">
                <a:solidFill>
                  <a:srgbClr val="0070C0"/>
                </a:solidFill>
              </a:rPr>
              <a:t>    performance da medição</a:t>
            </a:r>
          </a:p>
        </p:txBody>
      </p:sp>
    </p:spTree>
    <p:extLst>
      <p:ext uri="{BB962C8B-B14F-4D97-AF65-F5344CB8AC3E}">
        <p14:creationId xmlns:p14="http://schemas.microsoft.com/office/powerpoint/2010/main" val="3884068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pic>
        <p:nvPicPr>
          <p:cNvPr id="2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E38BE536-736E-83C1-3B16-BEE2ABEFD4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27"/>
          <a:stretch/>
        </p:blipFill>
        <p:spPr>
          <a:xfrm>
            <a:off x="8296" y="8420"/>
            <a:ext cx="12194459" cy="1276051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64558A2F-04CB-8D96-0B2A-E6999E3010F6}"/>
              </a:ext>
            </a:extLst>
          </p:cNvPr>
          <p:cNvSpPr txBox="1">
            <a:spLocks/>
          </p:cNvSpPr>
          <p:nvPr/>
        </p:nvSpPr>
        <p:spPr>
          <a:xfrm>
            <a:off x="9525" y="105077"/>
            <a:ext cx="11868785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000" dirty="0">
                <a:solidFill>
                  <a:schemeClr val="bg1"/>
                </a:solidFill>
              </a:rPr>
              <a:t>Orçamentação de Aquisição de Dados (</a:t>
            </a:r>
            <a:r>
              <a:rPr lang="pt-BR" sz="4000" dirty="0" err="1">
                <a:solidFill>
                  <a:schemeClr val="bg1"/>
                </a:solidFill>
              </a:rPr>
              <a:t>DaaS</a:t>
            </a:r>
            <a:r>
              <a:rPr lang="pt-BR" sz="4000" dirty="0">
                <a:solidFill>
                  <a:schemeClr val="bg1"/>
                </a:solidFill>
              </a:rPr>
              <a:t>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BDDA544-4E17-7E0B-03C1-7E08F1051E53}"/>
              </a:ext>
            </a:extLst>
          </p:cNvPr>
          <p:cNvSpPr/>
          <p:nvPr/>
        </p:nvSpPr>
        <p:spPr>
          <a:xfrm>
            <a:off x="10055985" y="1338885"/>
            <a:ext cx="1967318" cy="5142302"/>
          </a:xfrm>
          <a:prstGeom prst="rect">
            <a:avLst/>
          </a:prstGeom>
          <a:noFill/>
          <a:ln w="28575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Texto Explicativo: Seta para a Direita 21">
            <a:extLst>
              <a:ext uri="{FF2B5EF4-FFF2-40B4-BE49-F238E27FC236}">
                <a16:creationId xmlns:a16="http://schemas.microsoft.com/office/drawing/2014/main" id="{ACCB8A2B-88FA-1E51-B282-C8E86DACE3DC}"/>
              </a:ext>
            </a:extLst>
          </p:cNvPr>
          <p:cNvSpPr/>
          <p:nvPr/>
        </p:nvSpPr>
        <p:spPr>
          <a:xfrm>
            <a:off x="243840" y="1572983"/>
            <a:ext cx="9884134" cy="4908204"/>
          </a:xfrm>
          <a:prstGeom prst="rightArrowCallout">
            <a:avLst>
              <a:gd name="adj1" fmla="val 22529"/>
              <a:gd name="adj2" fmla="val 22967"/>
              <a:gd name="adj3" fmla="val 11645"/>
              <a:gd name="adj4" fmla="val 92406"/>
            </a:avLst>
          </a:prstGeom>
          <a:solidFill>
            <a:srgbClr val="4472C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AD960202-7B34-353C-6B03-85E4EC2B7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4517" y="1670723"/>
            <a:ext cx="6135255" cy="4908204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E30C90C4-6199-3360-3CC0-2C186AB75CBA}"/>
              </a:ext>
            </a:extLst>
          </p:cNvPr>
          <p:cNvSpPr/>
          <p:nvPr/>
        </p:nvSpPr>
        <p:spPr>
          <a:xfrm>
            <a:off x="401693" y="1742387"/>
            <a:ext cx="2957834" cy="7573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 que você quer medir?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EA03904C-9FBA-04CA-BF37-BCC303C53E18}"/>
              </a:ext>
            </a:extLst>
          </p:cNvPr>
          <p:cNvSpPr/>
          <p:nvPr/>
        </p:nvSpPr>
        <p:spPr>
          <a:xfrm>
            <a:off x="401693" y="2742751"/>
            <a:ext cx="2745499" cy="9374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Onde estarão os Analisadores?</a:t>
            </a:r>
          </a:p>
          <a:p>
            <a:pPr algn="ctr"/>
            <a:r>
              <a:rPr lang="pt-BR" dirty="0"/>
              <a:t>Cidade(s)/Site(s)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5A7178B-54A6-F805-4EDC-E6C0432EBF8C}"/>
              </a:ext>
            </a:extLst>
          </p:cNvPr>
          <p:cNvSpPr/>
          <p:nvPr/>
        </p:nvSpPr>
        <p:spPr>
          <a:xfrm>
            <a:off x="398135" y="5255202"/>
            <a:ext cx="3081465" cy="10159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Critérios de performance?</a:t>
            </a:r>
          </a:p>
          <a:p>
            <a:pPr algn="ctr"/>
            <a:r>
              <a:rPr lang="pt-BR" dirty="0"/>
              <a:t>% de disponibilidade</a:t>
            </a:r>
          </a:p>
          <a:p>
            <a:pPr algn="ctr"/>
            <a:r>
              <a:rPr lang="pt-BR" dirty="0"/>
              <a:t>Tempo de atendimento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4A04984F-7C6E-6C38-8F40-FEC85E3EAC9F}"/>
              </a:ext>
            </a:extLst>
          </p:cNvPr>
          <p:cNvSpPr/>
          <p:nvPr/>
        </p:nvSpPr>
        <p:spPr>
          <a:xfrm>
            <a:off x="397075" y="3942055"/>
            <a:ext cx="1724779" cy="10159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Tempo de contrato?</a:t>
            </a:r>
          </a:p>
          <a:p>
            <a:pPr algn="ctr"/>
            <a:r>
              <a:rPr lang="pt-BR" dirty="0"/>
              <a:t>5 ou 10 anos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B299791-15A6-1691-744B-4FB9218A04C3}"/>
              </a:ext>
            </a:extLst>
          </p:cNvPr>
          <p:cNvSpPr/>
          <p:nvPr/>
        </p:nvSpPr>
        <p:spPr>
          <a:xfrm>
            <a:off x="10055986" y="1807390"/>
            <a:ext cx="1967318" cy="4561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070C0"/>
                </a:solidFill>
              </a:rPr>
              <a:t>Equipamentos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+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Consumíveis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+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Peças sobressalentes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+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Equipamentos Backup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+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Tamanho equipe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+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Recursos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+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Tempo de amortização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=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$$ Valor Mensal</a:t>
            </a:r>
          </a:p>
          <a:p>
            <a:pPr algn="ctr"/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539B71B8-A6C5-547C-A221-D69B0F06415A}"/>
              </a:ext>
            </a:extLst>
          </p:cNvPr>
          <p:cNvSpPr/>
          <p:nvPr/>
        </p:nvSpPr>
        <p:spPr>
          <a:xfrm>
            <a:off x="6819710" y="5408563"/>
            <a:ext cx="2362389" cy="84537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Relatório de Calibração ou Certificado Rastreável?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5ECCDFC-AA2B-5D1C-BEE3-72CB555FADFA}"/>
              </a:ext>
            </a:extLst>
          </p:cNvPr>
          <p:cNvSpPr/>
          <p:nvPr/>
        </p:nvSpPr>
        <p:spPr>
          <a:xfrm>
            <a:off x="5825741" y="1784493"/>
            <a:ext cx="3367955" cy="11167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Verificação pelo laboratório do cliente ou pela equipe de manutenção?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66614FFC-8123-9742-BBA4-1592C2A63E10}"/>
              </a:ext>
            </a:extLst>
          </p:cNvPr>
          <p:cNvSpPr/>
          <p:nvPr/>
        </p:nvSpPr>
        <p:spPr>
          <a:xfrm>
            <a:off x="6934010" y="3216799"/>
            <a:ext cx="2259686" cy="753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Incluso </a:t>
            </a:r>
            <a:r>
              <a:rPr lang="pt-BR" sz="1600" dirty="0" err="1"/>
              <a:t>Equip</a:t>
            </a:r>
            <a:r>
              <a:rPr lang="pt-BR" sz="1600" dirty="0"/>
              <a:t>. de laboratório/portáteis?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666EA93-5CA9-E0B6-CCDD-E1257F5FA7B2}"/>
              </a:ext>
            </a:extLst>
          </p:cNvPr>
          <p:cNvSpPr/>
          <p:nvPr/>
        </p:nvSpPr>
        <p:spPr>
          <a:xfrm>
            <a:off x="6934010" y="4286005"/>
            <a:ext cx="2259686" cy="8070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Qual o limite de escopo da Infraestrutura?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6819DC8F-91FA-4235-6129-3BCDED96C353}"/>
              </a:ext>
            </a:extLst>
          </p:cNvPr>
          <p:cNvSpPr/>
          <p:nvPr/>
        </p:nvSpPr>
        <p:spPr>
          <a:xfrm>
            <a:off x="243840" y="967364"/>
            <a:ext cx="9702337" cy="727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dirty="0">
                <a:solidFill>
                  <a:srgbClr val="0070C0"/>
                </a:solidFill>
              </a:rPr>
              <a:t>Principais influenciadores na composição de custo de um contrato DaaS</a:t>
            </a:r>
          </a:p>
        </p:txBody>
      </p:sp>
    </p:spTree>
    <p:extLst>
      <p:ext uri="{BB962C8B-B14F-4D97-AF65-F5344CB8AC3E}">
        <p14:creationId xmlns:p14="http://schemas.microsoft.com/office/powerpoint/2010/main" val="1458849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AF973050-0943-CA08-73DC-17338EF35DCA}"/>
              </a:ext>
            </a:extLst>
          </p:cNvPr>
          <p:cNvSpPr/>
          <p:nvPr/>
        </p:nvSpPr>
        <p:spPr>
          <a:xfrm>
            <a:off x="5973718" y="2628901"/>
            <a:ext cx="6218282" cy="38576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pic>
        <p:nvPicPr>
          <p:cNvPr id="2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935F2442-B797-1D45-6A1C-1A09682375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27"/>
          <a:stretch/>
        </p:blipFill>
        <p:spPr>
          <a:xfrm>
            <a:off x="9525" y="0"/>
            <a:ext cx="12194459" cy="1276051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55D58E8D-1CAE-2897-F5F7-588770D7AB0A}"/>
              </a:ext>
            </a:extLst>
          </p:cNvPr>
          <p:cNvSpPr txBox="1">
            <a:spLocks/>
          </p:cNvSpPr>
          <p:nvPr/>
        </p:nvSpPr>
        <p:spPr>
          <a:xfrm>
            <a:off x="9525" y="105077"/>
            <a:ext cx="11868785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 err="1">
                <a:solidFill>
                  <a:schemeClr val="bg1"/>
                </a:solidFill>
              </a:rPr>
              <a:t>Critérios</a:t>
            </a:r>
            <a:r>
              <a:rPr lang="en-US" sz="4000" dirty="0">
                <a:solidFill>
                  <a:schemeClr val="bg1"/>
                </a:solidFill>
              </a:rPr>
              <a:t> de performance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0EC005B-5B29-448F-CD76-B5F5AE06952A}"/>
              </a:ext>
            </a:extLst>
          </p:cNvPr>
          <p:cNvSpPr/>
          <p:nvPr/>
        </p:nvSpPr>
        <p:spPr>
          <a:xfrm>
            <a:off x="3766930" y="1230895"/>
            <a:ext cx="7784067" cy="12646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rgbClr val="0070C0"/>
                </a:solidFill>
              </a:rPr>
              <a:t>Exemplo de critérios de performance</a:t>
            </a:r>
          </a:p>
          <a:p>
            <a:r>
              <a:rPr lang="pt-BR" sz="2000" dirty="0">
                <a:solidFill>
                  <a:srgbClr val="0070C0"/>
                </a:solidFill>
              </a:rPr>
              <a:t>Multa em caso de não atingimento de um percentual de disponibilidade dos equipamentos, normalmente &lt; 90%. </a:t>
            </a:r>
          </a:p>
          <a:p>
            <a:pPr marL="285750" indent="-285750">
              <a:buFontTx/>
              <a:buChar char="-"/>
            </a:pPr>
            <a:endParaRPr lang="pt-BR" sz="2000" dirty="0">
              <a:solidFill>
                <a:srgbClr val="0070C0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28759B1-48DD-086A-0207-B9CAFC9061AB}"/>
              </a:ext>
            </a:extLst>
          </p:cNvPr>
          <p:cNvSpPr/>
          <p:nvPr/>
        </p:nvSpPr>
        <p:spPr>
          <a:xfrm>
            <a:off x="83127" y="3171664"/>
            <a:ext cx="6218282" cy="314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pt-BR" dirty="0">
              <a:solidFill>
                <a:srgbClr val="0070C0"/>
              </a:solidFill>
            </a:endParaRPr>
          </a:p>
          <a:p>
            <a:pPr lvl="1"/>
            <a:r>
              <a:rPr lang="pt-BR" dirty="0">
                <a:solidFill>
                  <a:srgbClr val="0070C0"/>
                </a:solidFill>
              </a:rPr>
              <a:t>% Disponibilidade  =</a:t>
            </a:r>
            <a:r>
              <a:rPr lang="pt-BR" u="sng" dirty="0">
                <a:solidFill>
                  <a:srgbClr val="0070C0"/>
                </a:solidFill>
              </a:rPr>
              <a:t>      MTBF x 100      </a:t>
            </a:r>
            <a:r>
              <a:rPr lang="pt-BR" u="sng" dirty="0">
                <a:solidFill>
                  <a:schemeClr val="bg1"/>
                </a:solidFill>
              </a:rPr>
              <a:t>.</a:t>
            </a:r>
            <a:r>
              <a:rPr lang="pt-BR" u="sng" dirty="0">
                <a:solidFill>
                  <a:srgbClr val="0070C0"/>
                </a:solidFill>
              </a:rPr>
              <a:t>    </a:t>
            </a:r>
            <a:r>
              <a:rPr lang="pt-BR" dirty="0">
                <a:solidFill>
                  <a:srgbClr val="0070C0"/>
                </a:solidFill>
              </a:rPr>
              <a:t>      </a:t>
            </a:r>
          </a:p>
          <a:p>
            <a:pPr lvl="1"/>
            <a:r>
              <a:rPr lang="pt-BR" dirty="0">
                <a:solidFill>
                  <a:srgbClr val="0070C0"/>
                </a:solidFill>
              </a:rPr>
              <a:t>                                        MTBF + MTTR</a:t>
            </a:r>
          </a:p>
          <a:p>
            <a:pPr lvl="1"/>
            <a:endParaRPr lang="pt-BR" dirty="0">
              <a:solidFill>
                <a:srgbClr val="0070C0"/>
              </a:solidFill>
            </a:endParaRPr>
          </a:p>
          <a:p>
            <a:pPr marL="742950" lvl="1" indent="-285750">
              <a:buFontTx/>
              <a:buChar char="-"/>
            </a:pPr>
            <a:endParaRPr lang="pt-BR" dirty="0">
              <a:solidFill>
                <a:srgbClr val="0070C0"/>
              </a:solidFill>
            </a:endParaRPr>
          </a:p>
          <a:p>
            <a:pPr lvl="1"/>
            <a:r>
              <a:rPr lang="pt-BR" dirty="0">
                <a:solidFill>
                  <a:srgbClr val="0070C0"/>
                </a:solidFill>
              </a:rPr>
              <a:t>MTBF =</a:t>
            </a:r>
            <a:r>
              <a:rPr lang="pt-BR" u="sng" dirty="0">
                <a:solidFill>
                  <a:srgbClr val="0070C0"/>
                </a:solidFill>
              </a:rPr>
              <a:t>    Somatório das horas em bom funcionamento    </a:t>
            </a:r>
            <a:r>
              <a:rPr lang="pt-BR" u="sng" dirty="0">
                <a:solidFill>
                  <a:schemeClr val="bg1"/>
                </a:solidFill>
              </a:rPr>
              <a:t>.</a:t>
            </a:r>
            <a:r>
              <a:rPr lang="pt-BR" dirty="0">
                <a:solidFill>
                  <a:srgbClr val="0070C0"/>
                </a:solidFill>
              </a:rPr>
              <a:t>	       Núm. de intervenções p/ manutenção corretiva</a:t>
            </a:r>
          </a:p>
          <a:p>
            <a:pPr lvl="1"/>
            <a:endParaRPr lang="pt-BR" dirty="0">
              <a:solidFill>
                <a:srgbClr val="0070C0"/>
              </a:solidFill>
            </a:endParaRPr>
          </a:p>
          <a:p>
            <a:pPr lvl="1"/>
            <a:r>
              <a:rPr lang="pt-BR" dirty="0">
                <a:solidFill>
                  <a:srgbClr val="0070C0"/>
                </a:solidFill>
              </a:rPr>
              <a:t>                                                            </a:t>
            </a:r>
          </a:p>
          <a:p>
            <a:pPr lvl="1"/>
            <a:r>
              <a:rPr lang="pt-BR" dirty="0">
                <a:solidFill>
                  <a:srgbClr val="0070C0"/>
                </a:solidFill>
              </a:rPr>
              <a:t> MTTR =</a:t>
            </a:r>
            <a:r>
              <a:rPr lang="pt-BR" u="sng" dirty="0">
                <a:solidFill>
                  <a:srgbClr val="0070C0"/>
                </a:solidFill>
              </a:rPr>
              <a:t>    Somatório dos tempos de reparo   </a:t>
            </a:r>
            <a:r>
              <a:rPr lang="pt-BR" u="sng" dirty="0">
                <a:solidFill>
                  <a:schemeClr val="bg1"/>
                </a:solidFill>
              </a:rPr>
              <a:t>.</a:t>
            </a:r>
          </a:p>
          <a:p>
            <a:pPr lvl="1"/>
            <a:r>
              <a:rPr lang="pt-BR" dirty="0">
                <a:solidFill>
                  <a:srgbClr val="0070C0"/>
                </a:solidFill>
              </a:rPr>
              <a:t>                       Número de intervenções</a:t>
            </a:r>
          </a:p>
          <a:p>
            <a:pPr marL="285750" indent="-285750">
              <a:buFontTx/>
              <a:buChar char="-"/>
            </a:pPr>
            <a:endParaRPr lang="pt-BR" dirty="0">
              <a:solidFill>
                <a:srgbClr val="0070C0"/>
              </a:solidFill>
            </a:endParaRPr>
          </a:p>
        </p:txBody>
      </p:sp>
      <p:pic>
        <p:nvPicPr>
          <p:cNvPr id="8" name="Imagem 7" descr="Uma imagem contendo relógio&#10;&#10;Descrição gerada automaticamente">
            <a:extLst>
              <a:ext uri="{FF2B5EF4-FFF2-40B4-BE49-F238E27FC236}">
                <a16:creationId xmlns:a16="http://schemas.microsoft.com/office/drawing/2014/main" id="{58F211F5-E927-CEA8-DBF7-2DFE1541F4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03" y="1354242"/>
            <a:ext cx="2666573" cy="166089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B8DEF98-D294-802A-B53F-86FECA4369BF}"/>
              </a:ext>
            </a:extLst>
          </p:cNvPr>
          <p:cNvSpPr/>
          <p:nvPr/>
        </p:nvSpPr>
        <p:spPr>
          <a:xfrm>
            <a:off x="5741497" y="2312816"/>
            <a:ext cx="6129251" cy="47206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sz="2000" dirty="0">
                <a:solidFill>
                  <a:schemeClr val="bg1"/>
                </a:solidFill>
              </a:rPr>
              <a:t>O que é % Disponibilidade: Este índice considera o tempo de inatividade do equipamento por paradas para manutenção corretiva. </a:t>
            </a:r>
          </a:p>
          <a:p>
            <a:pPr lvl="1"/>
            <a:endParaRPr lang="pt-BR" sz="2000" dirty="0">
              <a:solidFill>
                <a:schemeClr val="bg1"/>
              </a:solidFill>
            </a:endParaRPr>
          </a:p>
          <a:p>
            <a:pPr lvl="1"/>
            <a:r>
              <a:rPr lang="pt-BR" sz="2000" dirty="0">
                <a:solidFill>
                  <a:schemeClr val="bg1"/>
                </a:solidFill>
              </a:rPr>
              <a:t>O que é o MTBF: “</a:t>
            </a:r>
            <a:r>
              <a:rPr lang="pt-BR" sz="2000" dirty="0" err="1">
                <a:solidFill>
                  <a:schemeClr val="bg1"/>
                </a:solidFill>
              </a:rPr>
              <a:t>Mean</a:t>
            </a:r>
            <a:r>
              <a:rPr lang="pt-BR" sz="2000" dirty="0">
                <a:solidFill>
                  <a:schemeClr val="bg1"/>
                </a:solidFill>
              </a:rPr>
              <a:t> Time </a:t>
            </a:r>
            <a:r>
              <a:rPr lang="pt-BR" sz="2000" dirty="0" err="1">
                <a:solidFill>
                  <a:schemeClr val="bg1"/>
                </a:solidFill>
              </a:rPr>
              <a:t>Between</a:t>
            </a:r>
            <a:r>
              <a:rPr lang="pt-BR" sz="2000" dirty="0">
                <a:solidFill>
                  <a:schemeClr val="bg1"/>
                </a:solidFill>
              </a:rPr>
              <a:t> </a:t>
            </a:r>
            <a:r>
              <a:rPr lang="pt-BR" sz="2000" dirty="0" err="1">
                <a:solidFill>
                  <a:schemeClr val="bg1"/>
                </a:solidFill>
              </a:rPr>
              <a:t>Failure</a:t>
            </a:r>
            <a:r>
              <a:rPr lang="pt-BR" sz="2000" dirty="0">
                <a:solidFill>
                  <a:schemeClr val="bg1"/>
                </a:solidFill>
              </a:rPr>
              <a:t>” é o tempo médio entre falhas, ele expressa o tempo decorrido entre as falhas do equipamento.</a:t>
            </a:r>
          </a:p>
          <a:p>
            <a:pPr lvl="1"/>
            <a:r>
              <a:rPr lang="pt-BR" sz="2000" dirty="0">
                <a:solidFill>
                  <a:schemeClr val="bg1"/>
                </a:solidFill>
              </a:rPr>
              <a:t>				</a:t>
            </a:r>
          </a:p>
          <a:p>
            <a:pPr lvl="1"/>
            <a:r>
              <a:rPr lang="pt-BR" sz="2000" dirty="0">
                <a:solidFill>
                  <a:schemeClr val="bg1"/>
                </a:solidFill>
              </a:rPr>
              <a:t>O que é o MTTR: “</a:t>
            </a:r>
            <a:r>
              <a:rPr lang="pt-BR" sz="2000" dirty="0" err="1">
                <a:solidFill>
                  <a:schemeClr val="bg1"/>
                </a:solidFill>
              </a:rPr>
              <a:t>Mean</a:t>
            </a:r>
            <a:r>
              <a:rPr lang="pt-BR" sz="2000" dirty="0">
                <a:solidFill>
                  <a:schemeClr val="bg1"/>
                </a:solidFill>
              </a:rPr>
              <a:t> Time </a:t>
            </a:r>
            <a:r>
              <a:rPr lang="pt-BR" sz="2000" dirty="0" err="1">
                <a:solidFill>
                  <a:schemeClr val="bg1"/>
                </a:solidFill>
              </a:rPr>
              <a:t>to</a:t>
            </a:r>
            <a:r>
              <a:rPr lang="pt-BR" sz="2000" dirty="0">
                <a:solidFill>
                  <a:schemeClr val="bg1"/>
                </a:solidFill>
              </a:rPr>
              <a:t> </a:t>
            </a:r>
            <a:r>
              <a:rPr lang="pt-BR" sz="2000" dirty="0" err="1">
                <a:solidFill>
                  <a:schemeClr val="bg1"/>
                </a:solidFill>
              </a:rPr>
              <a:t>Repair</a:t>
            </a:r>
            <a:r>
              <a:rPr lang="pt-BR" sz="2000" dirty="0">
                <a:solidFill>
                  <a:schemeClr val="bg1"/>
                </a:solidFill>
              </a:rPr>
              <a:t>” é o tempo médio reparo do equipamento.</a:t>
            </a:r>
          </a:p>
          <a:p>
            <a:pPr marL="285750" indent="-285750">
              <a:buFontTx/>
              <a:buChar char="-"/>
            </a:pP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286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pic>
        <p:nvPicPr>
          <p:cNvPr id="2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D80F4940-4811-F224-7EBF-22384B8621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27"/>
          <a:stretch/>
        </p:blipFill>
        <p:spPr>
          <a:xfrm>
            <a:off x="9525" y="0"/>
            <a:ext cx="12194459" cy="1276051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5B83A3F5-1090-73E7-2CE8-80F875C4CB97}"/>
              </a:ext>
            </a:extLst>
          </p:cNvPr>
          <p:cNvSpPr txBox="1">
            <a:spLocks/>
          </p:cNvSpPr>
          <p:nvPr/>
        </p:nvSpPr>
        <p:spPr>
          <a:xfrm>
            <a:off x="9525" y="105077"/>
            <a:ext cx="11868785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000" dirty="0">
                <a:solidFill>
                  <a:schemeClr val="bg1"/>
                </a:solidFill>
              </a:rPr>
              <a:t>Porque optar pela Aquisição de Dados com a Hexis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Graphic 54" descr="Unlock">
            <a:extLst>
              <a:ext uri="{FF2B5EF4-FFF2-40B4-BE49-F238E27FC236}">
                <a16:creationId xmlns:a16="http://schemas.microsoft.com/office/drawing/2014/main" id="{87EAE7AB-063C-46D7-78F7-D6366AE9D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2740" y="1429312"/>
            <a:ext cx="1059592" cy="1059592"/>
          </a:xfrm>
          <a:prstGeom prst="rect">
            <a:avLst/>
          </a:prstGeom>
        </p:spPr>
      </p:pic>
      <p:sp>
        <p:nvSpPr>
          <p:cNvPr id="6" name="Rectangle 36">
            <a:extLst>
              <a:ext uri="{FF2B5EF4-FFF2-40B4-BE49-F238E27FC236}">
                <a16:creationId xmlns:a16="http://schemas.microsoft.com/office/drawing/2014/main" id="{9B7C87BF-2EBA-B71D-1213-AD0B62E98E50}"/>
              </a:ext>
            </a:extLst>
          </p:cNvPr>
          <p:cNvSpPr/>
          <p:nvPr/>
        </p:nvSpPr>
        <p:spPr>
          <a:xfrm>
            <a:off x="503957" y="3095094"/>
            <a:ext cx="5528723" cy="1530459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39">
            <a:extLst>
              <a:ext uri="{FF2B5EF4-FFF2-40B4-BE49-F238E27FC236}">
                <a16:creationId xmlns:a16="http://schemas.microsoft.com/office/drawing/2014/main" id="{1695A425-FD3B-B31B-D9CD-9A71282A862A}"/>
              </a:ext>
            </a:extLst>
          </p:cNvPr>
          <p:cNvSpPr txBox="1"/>
          <p:nvPr/>
        </p:nvSpPr>
        <p:spPr>
          <a:xfrm>
            <a:off x="2105802" y="3342970"/>
            <a:ext cx="3575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Informações gerenciais mensais sobre as calibrações e manutenções realizadas no contrato</a:t>
            </a:r>
          </a:p>
        </p:txBody>
      </p:sp>
      <p:sp>
        <p:nvSpPr>
          <p:cNvPr id="8" name="TextBox 57">
            <a:extLst>
              <a:ext uri="{FF2B5EF4-FFF2-40B4-BE49-F238E27FC236}">
                <a16:creationId xmlns:a16="http://schemas.microsoft.com/office/drawing/2014/main" id="{6412DBF5-36B1-3D13-D9B7-B983EFDDA073}"/>
              </a:ext>
            </a:extLst>
          </p:cNvPr>
          <p:cNvSpPr txBox="1"/>
          <p:nvPr/>
        </p:nvSpPr>
        <p:spPr>
          <a:xfrm>
            <a:off x="619971" y="4146820"/>
            <a:ext cx="169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cap="small" dirty="0">
                <a:solidFill>
                  <a:schemeClr val="accent5">
                    <a:lumMod val="75000"/>
                  </a:schemeClr>
                </a:solidFill>
              </a:rPr>
              <a:t>RELATÓRIOS</a:t>
            </a:r>
          </a:p>
        </p:txBody>
      </p:sp>
      <p:pic>
        <p:nvPicPr>
          <p:cNvPr id="9" name="Graphic 59" descr="Bar graph with upward trend">
            <a:extLst>
              <a:ext uri="{FF2B5EF4-FFF2-40B4-BE49-F238E27FC236}">
                <a16:creationId xmlns:a16="http://schemas.microsoft.com/office/drawing/2014/main" id="{0B0CBB6F-C74F-1D14-0AC3-6A0EAC1199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5236" y="3225597"/>
            <a:ext cx="987096" cy="987096"/>
          </a:xfrm>
          <a:prstGeom prst="rect">
            <a:avLst/>
          </a:prstGeom>
        </p:spPr>
      </p:pic>
      <p:sp>
        <p:nvSpPr>
          <p:cNvPr id="10" name="Rectangle 36">
            <a:extLst>
              <a:ext uri="{FF2B5EF4-FFF2-40B4-BE49-F238E27FC236}">
                <a16:creationId xmlns:a16="http://schemas.microsoft.com/office/drawing/2014/main" id="{B2E822BB-0998-B21C-6C6B-C327D724F461}"/>
              </a:ext>
            </a:extLst>
          </p:cNvPr>
          <p:cNvSpPr/>
          <p:nvPr/>
        </p:nvSpPr>
        <p:spPr>
          <a:xfrm>
            <a:off x="503957" y="4778833"/>
            <a:ext cx="5528723" cy="1530459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39">
            <a:extLst>
              <a:ext uri="{FF2B5EF4-FFF2-40B4-BE49-F238E27FC236}">
                <a16:creationId xmlns:a16="http://schemas.microsoft.com/office/drawing/2014/main" id="{4376D926-064F-0BA6-3F56-0E2DDEA65199}"/>
              </a:ext>
            </a:extLst>
          </p:cNvPr>
          <p:cNvSpPr txBox="1"/>
          <p:nvPr/>
        </p:nvSpPr>
        <p:spPr>
          <a:xfrm>
            <a:off x="2094631" y="4998073"/>
            <a:ext cx="358706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Acesso as soluções da plataforma de qualidade da água VERALTO</a:t>
            </a:r>
          </a:p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Processo &amp; Laboratório</a:t>
            </a:r>
          </a:p>
        </p:txBody>
      </p:sp>
      <p:sp>
        <p:nvSpPr>
          <p:cNvPr id="12" name="Rectangle 36">
            <a:extLst>
              <a:ext uri="{FF2B5EF4-FFF2-40B4-BE49-F238E27FC236}">
                <a16:creationId xmlns:a16="http://schemas.microsoft.com/office/drawing/2014/main" id="{1D4198DC-7A0F-3788-61D8-19DD19D5ABFC}"/>
              </a:ext>
            </a:extLst>
          </p:cNvPr>
          <p:cNvSpPr/>
          <p:nvPr/>
        </p:nvSpPr>
        <p:spPr>
          <a:xfrm>
            <a:off x="503957" y="1390523"/>
            <a:ext cx="5528723" cy="1530459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39">
            <a:extLst>
              <a:ext uri="{FF2B5EF4-FFF2-40B4-BE49-F238E27FC236}">
                <a16:creationId xmlns:a16="http://schemas.microsoft.com/office/drawing/2014/main" id="{543A00E9-72B1-1778-80B4-CDED91C3BE38}"/>
              </a:ext>
            </a:extLst>
          </p:cNvPr>
          <p:cNvSpPr txBox="1"/>
          <p:nvPr/>
        </p:nvSpPr>
        <p:spPr>
          <a:xfrm>
            <a:off x="2105803" y="1679470"/>
            <a:ext cx="37329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Modelos de contrato customizáveis para adequação as necessidades e/ou orçamentação dos nossos clientes</a:t>
            </a:r>
          </a:p>
        </p:txBody>
      </p:sp>
      <p:sp>
        <p:nvSpPr>
          <p:cNvPr id="14" name="TextBox 57">
            <a:extLst>
              <a:ext uri="{FF2B5EF4-FFF2-40B4-BE49-F238E27FC236}">
                <a16:creationId xmlns:a16="http://schemas.microsoft.com/office/drawing/2014/main" id="{C2749338-1C8D-78E4-EDA7-B8D6C1C79F86}"/>
              </a:ext>
            </a:extLst>
          </p:cNvPr>
          <p:cNvSpPr txBox="1"/>
          <p:nvPr/>
        </p:nvSpPr>
        <p:spPr>
          <a:xfrm>
            <a:off x="546231" y="2488903"/>
            <a:ext cx="1874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cap="small" dirty="0">
                <a:solidFill>
                  <a:schemeClr val="accent5">
                    <a:lumMod val="75000"/>
                  </a:schemeClr>
                </a:solidFill>
              </a:rPr>
              <a:t>FLEXIBILIDADE</a:t>
            </a:r>
          </a:p>
        </p:txBody>
      </p:sp>
      <p:sp>
        <p:nvSpPr>
          <p:cNvPr id="15" name="TextBox 57">
            <a:extLst>
              <a:ext uri="{FF2B5EF4-FFF2-40B4-BE49-F238E27FC236}">
                <a16:creationId xmlns:a16="http://schemas.microsoft.com/office/drawing/2014/main" id="{AE967F38-D5C4-379C-ADD7-35CCBBF0120F}"/>
              </a:ext>
            </a:extLst>
          </p:cNvPr>
          <p:cNvSpPr txBox="1"/>
          <p:nvPr/>
        </p:nvSpPr>
        <p:spPr>
          <a:xfrm>
            <a:off x="621096" y="5747526"/>
            <a:ext cx="1692243" cy="37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cap="small" dirty="0">
                <a:solidFill>
                  <a:schemeClr val="accent5">
                    <a:lumMod val="75000"/>
                  </a:schemeClr>
                </a:solidFill>
              </a:rPr>
              <a:t>EXCELÊNCIA</a:t>
            </a:r>
          </a:p>
        </p:txBody>
      </p:sp>
      <p:sp>
        <p:nvSpPr>
          <p:cNvPr id="16" name="TextBox 39">
            <a:extLst>
              <a:ext uri="{FF2B5EF4-FFF2-40B4-BE49-F238E27FC236}">
                <a16:creationId xmlns:a16="http://schemas.microsoft.com/office/drawing/2014/main" id="{21F20206-C14E-84EB-5B82-10164F104807}"/>
              </a:ext>
            </a:extLst>
          </p:cNvPr>
          <p:cNvSpPr txBox="1"/>
          <p:nvPr/>
        </p:nvSpPr>
        <p:spPr>
          <a:xfrm>
            <a:off x="7763067" y="4897003"/>
            <a:ext cx="3808962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pt-BR" dirty="0" err="1">
                <a:solidFill>
                  <a:srgbClr val="505050"/>
                </a:solidFill>
                <a:cs typeface="Arial"/>
              </a:rPr>
              <a:t>Computerized</a:t>
            </a:r>
            <a:r>
              <a:rPr lang="pt-BR" dirty="0">
                <a:solidFill>
                  <a:srgbClr val="505050"/>
                </a:solidFill>
                <a:cs typeface="Arial"/>
              </a:rPr>
              <a:t> </a:t>
            </a:r>
            <a:r>
              <a:rPr lang="pt-BR" dirty="0" err="1">
                <a:solidFill>
                  <a:srgbClr val="505050"/>
                </a:solidFill>
                <a:cs typeface="Arial"/>
              </a:rPr>
              <a:t>Maintenance</a:t>
            </a:r>
            <a:r>
              <a:rPr lang="pt-BR" dirty="0">
                <a:solidFill>
                  <a:srgbClr val="505050"/>
                </a:solidFill>
                <a:cs typeface="Arial"/>
              </a:rPr>
              <a:t> Management System</a:t>
            </a:r>
          </a:p>
          <a:p>
            <a:pPr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Software de gerenciamento da manutenção</a:t>
            </a:r>
          </a:p>
        </p:txBody>
      </p:sp>
      <p:sp>
        <p:nvSpPr>
          <p:cNvPr id="17" name="Rectangle 36">
            <a:extLst>
              <a:ext uri="{FF2B5EF4-FFF2-40B4-BE49-F238E27FC236}">
                <a16:creationId xmlns:a16="http://schemas.microsoft.com/office/drawing/2014/main" id="{F5978ECD-9B29-3CED-7A82-65E50ECAC46C}"/>
              </a:ext>
            </a:extLst>
          </p:cNvPr>
          <p:cNvSpPr/>
          <p:nvPr/>
        </p:nvSpPr>
        <p:spPr>
          <a:xfrm>
            <a:off x="6197944" y="4778833"/>
            <a:ext cx="5528723" cy="1530459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429D3DAE-948A-71BE-AA5F-51B77EFC9D7C}"/>
              </a:ext>
            </a:extLst>
          </p:cNvPr>
          <p:cNvSpPr/>
          <p:nvPr/>
        </p:nvSpPr>
        <p:spPr>
          <a:xfrm>
            <a:off x="6197944" y="1390523"/>
            <a:ext cx="5528723" cy="1530459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39">
            <a:extLst>
              <a:ext uri="{FF2B5EF4-FFF2-40B4-BE49-F238E27FC236}">
                <a16:creationId xmlns:a16="http://schemas.microsoft.com/office/drawing/2014/main" id="{D7BFA4BD-630C-AF5A-0BC8-C6D14B8E189A}"/>
              </a:ext>
            </a:extLst>
          </p:cNvPr>
          <p:cNvSpPr txBox="1"/>
          <p:nvPr/>
        </p:nvSpPr>
        <p:spPr>
          <a:xfrm>
            <a:off x="7726050" y="1595580"/>
            <a:ext cx="3845979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Equipe dedicada a contrato de dados</a:t>
            </a:r>
          </a:p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31 Sites (</a:t>
            </a:r>
            <a:r>
              <a:rPr lang="pt-BR" dirty="0" err="1">
                <a:solidFill>
                  <a:srgbClr val="505050"/>
                </a:solidFill>
                <a:cs typeface="Arial"/>
              </a:rPr>
              <a:t>ETAs</a:t>
            </a:r>
            <a:r>
              <a:rPr lang="pt-BR" dirty="0">
                <a:solidFill>
                  <a:srgbClr val="505050"/>
                </a:solidFill>
                <a:cs typeface="Arial"/>
              </a:rPr>
              <a:t>, </a:t>
            </a:r>
            <a:r>
              <a:rPr lang="pt-BR" dirty="0" err="1">
                <a:solidFill>
                  <a:srgbClr val="505050"/>
                </a:solidFill>
                <a:cs typeface="Arial"/>
              </a:rPr>
              <a:t>ETE’s</a:t>
            </a:r>
            <a:r>
              <a:rPr lang="pt-BR" dirty="0">
                <a:solidFill>
                  <a:srgbClr val="505050"/>
                </a:solidFill>
                <a:cs typeface="Arial"/>
              </a:rPr>
              <a:t>, </a:t>
            </a:r>
            <a:r>
              <a:rPr lang="pt-BR" dirty="0" err="1">
                <a:solidFill>
                  <a:srgbClr val="505050"/>
                </a:solidFill>
                <a:cs typeface="Arial"/>
              </a:rPr>
              <a:t>EEE’s</a:t>
            </a:r>
            <a:r>
              <a:rPr lang="pt-BR" dirty="0">
                <a:solidFill>
                  <a:srgbClr val="505050"/>
                </a:solidFill>
                <a:cs typeface="Arial"/>
              </a:rPr>
              <a:t>)</a:t>
            </a:r>
          </a:p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369 Analisadores</a:t>
            </a:r>
          </a:p>
        </p:txBody>
      </p:sp>
      <p:sp>
        <p:nvSpPr>
          <p:cNvPr id="21" name="TextBox 57">
            <a:extLst>
              <a:ext uri="{FF2B5EF4-FFF2-40B4-BE49-F238E27FC236}">
                <a16:creationId xmlns:a16="http://schemas.microsoft.com/office/drawing/2014/main" id="{9E8F85C5-65F7-F95F-F86F-4781619C4DDF}"/>
              </a:ext>
            </a:extLst>
          </p:cNvPr>
          <p:cNvSpPr txBox="1"/>
          <p:nvPr/>
        </p:nvSpPr>
        <p:spPr>
          <a:xfrm>
            <a:off x="6240218" y="2419223"/>
            <a:ext cx="1559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cap="small" dirty="0">
                <a:solidFill>
                  <a:schemeClr val="accent5">
                    <a:lumMod val="75000"/>
                  </a:schemeClr>
                </a:solidFill>
              </a:rPr>
              <a:t>KNOW HOW</a:t>
            </a:r>
          </a:p>
        </p:txBody>
      </p:sp>
      <p:pic>
        <p:nvPicPr>
          <p:cNvPr id="22" name="Imagem 21" descr="Ícone&#10;&#10;Descrição gerada automaticamente">
            <a:extLst>
              <a:ext uri="{FF2B5EF4-FFF2-40B4-BE49-F238E27FC236}">
                <a16:creationId xmlns:a16="http://schemas.microsoft.com/office/drawing/2014/main" id="{C7FC66B3-5D80-7117-8710-ADC9C824BBA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3038" y="1444032"/>
            <a:ext cx="1412788" cy="1059592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6CFE03FA-D776-0573-461F-BD26724348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8790" y="4893544"/>
            <a:ext cx="1001544" cy="957030"/>
          </a:xfrm>
          <a:prstGeom prst="rect">
            <a:avLst/>
          </a:prstGeom>
        </p:spPr>
      </p:pic>
      <p:sp>
        <p:nvSpPr>
          <p:cNvPr id="24" name="TextBox 57">
            <a:extLst>
              <a:ext uri="{FF2B5EF4-FFF2-40B4-BE49-F238E27FC236}">
                <a16:creationId xmlns:a16="http://schemas.microsoft.com/office/drawing/2014/main" id="{1430C867-0F2D-A564-62F0-0476A7476221}"/>
              </a:ext>
            </a:extLst>
          </p:cNvPr>
          <p:cNvSpPr txBox="1"/>
          <p:nvPr/>
        </p:nvSpPr>
        <p:spPr>
          <a:xfrm>
            <a:off x="6245553" y="5818086"/>
            <a:ext cx="143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cap="small" dirty="0">
                <a:solidFill>
                  <a:schemeClr val="accent5">
                    <a:lumMod val="75000"/>
                  </a:schemeClr>
                </a:solidFill>
              </a:rPr>
              <a:t>CMMS</a:t>
            </a:r>
          </a:p>
        </p:txBody>
      </p:sp>
      <p:sp>
        <p:nvSpPr>
          <p:cNvPr id="25" name="Rectangle 36">
            <a:extLst>
              <a:ext uri="{FF2B5EF4-FFF2-40B4-BE49-F238E27FC236}">
                <a16:creationId xmlns:a16="http://schemas.microsoft.com/office/drawing/2014/main" id="{38444F8E-4100-548E-60C5-01C046C09AE6}"/>
              </a:ext>
            </a:extLst>
          </p:cNvPr>
          <p:cNvSpPr/>
          <p:nvPr/>
        </p:nvSpPr>
        <p:spPr>
          <a:xfrm>
            <a:off x="6197944" y="3089739"/>
            <a:ext cx="5528723" cy="1530459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57">
            <a:extLst>
              <a:ext uri="{FF2B5EF4-FFF2-40B4-BE49-F238E27FC236}">
                <a16:creationId xmlns:a16="http://schemas.microsoft.com/office/drawing/2014/main" id="{958E400E-CB40-438C-34A4-14FDAD99C062}"/>
              </a:ext>
            </a:extLst>
          </p:cNvPr>
          <p:cNvSpPr txBox="1"/>
          <p:nvPr/>
        </p:nvSpPr>
        <p:spPr>
          <a:xfrm>
            <a:off x="6210891" y="4146821"/>
            <a:ext cx="1402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cap="small" dirty="0">
                <a:solidFill>
                  <a:schemeClr val="accent5">
                    <a:lumMod val="75000"/>
                  </a:schemeClr>
                </a:solidFill>
              </a:rPr>
              <a:t>SUPORTE</a:t>
            </a:r>
          </a:p>
        </p:txBody>
      </p:sp>
      <p:sp>
        <p:nvSpPr>
          <p:cNvPr id="27" name="TextBox 39">
            <a:extLst>
              <a:ext uri="{FF2B5EF4-FFF2-40B4-BE49-F238E27FC236}">
                <a16:creationId xmlns:a16="http://schemas.microsoft.com/office/drawing/2014/main" id="{9CDF3DB6-EED0-16A3-FDB9-97E7B31FBC41}"/>
              </a:ext>
            </a:extLst>
          </p:cNvPr>
          <p:cNvSpPr txBox="1"/>
          <p:nvPr/>
        </p:nvSpPr>
        <p:spPr>
          <a:xfrm>
            <a:off x="7448807" y="3186166"/>
            <a:ext cx="4186702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Especialistas de Produto</a:t>
            </a:r>
          </a:p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Equipe de Engenharia</a:t>
            </a:r>
          </a:p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Suprimentos</a:t>
            </a:r>
          </a:p>
          <a:p>
            <a:pPr lvl="0" algn="ctr">
              <a:spcBef>
                <a:spcPct val="20000"/>
              </a:spcBef>
            </a:pPr>
            <a:r>
              <a:rPr lang="pt-BR" dirty="0">
                <a:solidFill>
                  <a:srgbClr val="505050"/>
                </a:solidFill>
                <a:cs typeface="Arial"/>
              </a:rPr>
              <a:t>Suporte das fábricas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94A7FC54-3A19-984B-9FF4-D930AFDCEA5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902" y="3204016"/>
            <a:ext cx="923307" cy="977886"/>
          </a:xfrm>
          <a:prstGeom prst="rect">
            <a:avLst/>
          </a:prstGeom>
        </p:spPr>
      </p:pic>
      <p:pic>
        <p:nvPicPr>
          <p:cNvPr id="29" name="Imagem 28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F5C54C8E-2FFA-5AA9-D04F-F89C7CB1E8F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" y="4996591"/>
            <a:ext cx="1381891" cy="75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39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pic>
        <p:nvPicPr>
          <p:cNvPr id="2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9B63D114-5854-6CC3-F6A6-0173E7D8F3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27"/>
          <a:stretch/>
        </p:blipFill>
        <p:spPr>
          <a:xfrm>
            <a:off x="9525" y="0"/>
            <a:ext cx="12194459" cy="1276051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F320F3BC-C572-E4AF-BD65-8BA018379126}"/>
              </a:ext>
            </a:extLst>
          </p:cNvPr>
          <p:cNvSpPr txBox="1">
            <a:spLocks/>
          </p:cNvSpPr>
          <p:nvPr/>
        </p:nvSpPr>
        <p:spPr>
          <a:xfrm>
            <a:off x="9525" y="105077"/>
            <a:ext cx="11868785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000" dirty="0">
                <a:solidFill>
                  <a:schemeClr val="bg1"/>
                </a:solidFill>
              </a:rPr>
              <a:t>Contratos de Aquisição de Dados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C7ED971-CFDF-3AA4-E5C7-71126ADDA135}"/>
              </a:ext>
            </a:extLst>
          </p:cNvPr>
          <p:cNvSpPr/>
          <p:nvPr/>
        </p:nvSpPr>
        <p:spPr>
          <a:xfrm>
            <a:off x="333375" y="990600"/>
            <a:ext cx="3962400" cy="1905377"/>
          </a:xfrm>
          <a:prstGeom prst="roundRect">
            <a:avLst>
              <a:gd name="adj" fmla="val 94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643882C-0621-1A68-5FC5-7F76A46BC8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5506" y="1398874"/>
            <a:ext cx="6692804" cy="503541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6C6C1B0-4742-BD35-C868-ECF98A303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60" y="3360274"/>
            <a:ext cx="1181265" cy="139084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DC743D1-4629-62D7-B20D-B6BBD5EE32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497" y="3390935"/>
            <a:ext cx="1467055" cy="331516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BD01A8B-731C-D0C3-47C1-6D89E2059D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076" y="5150360"/>
            <a:ext cx="1428949" cy="160995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CF25D0F-C531-958E-3089-30E9665C40DD}"/>
              </a:ext>
            </a:extLst>
          </p:cNvPr>
          <p:cNvSpPr txBox="1"/>
          <p:nvPr/>
        </p:nvSpPr>
        <p:spPr>
          <a:xfrm>
            <a:off x="203423" y="3088267"/>
            <a:ext cx="25683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chemeClr val="accent1">
                    <a:lumMod val="50000"/>
                  </a:schemeClr>
                </a:solidFill>
              </a:rPr>
              <a:t>ETA’s (1ºContrato)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1F600CA-90DE-EB57-A640-264ACE0D99AD}"/>
              </a:ext>
            </a:extLst>
          </p:cNvPr>
          <p:cNvSpPr txBox="1"/>
          <p:nvPr/>
        </p:nvSpPr>
        <p:spPr>
          <a:xfrm>
            <a:off x="2164933" y="3106565"/>
            <a:ext cx="25683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chemeClr val="accent1">
                    <a:lumMod val="50000"/>
                  </a:schemeClr>
                </a:solidFill>
              </a:rPr>
              <a:t>ETA’s (2ºContrato)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C8DE1A0-3027-8336-C98C-5A2DCB0A1AED}"/>
              </a:ext>
            </a:extLst>
          </p:cNvPr>
          <p:cNvSpPr txBox="1"/>
          <p:nvPr/>
        </p:nvSpPr>
        <p:spPr>
          <a:xfrm>
            <a:off x="203423" y="4751118"/>
            <a:ext cx="24540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chemeClr val="accent1">
                    <a:lumMod val="50000"/>
                  </a:schemeClr>
                </a:solidFill>
              </a:rPr>
              <a:t>ETE’s (3ºContrato)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38BA180-AC77-5F07-21D9-210607BD7044}"/>
              </a:ext>
            </a:extLst>
          </p:cNvPr>
          <p:cNvSpPr txBox="1"/>
          <p:nvPr/>
        </p:nvSpPr>
        <p:spPr>
          <a:xfrm>
            <a:off x="491692" y="1206611"/>
            <a:ext cx="36457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3 Contratos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</a:rPr>
              <a:t>31 sites atendidos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</a:rPr>
              <a:t>369 Medições</a:t>
            </a:r>
          </a:p>
        </p:txBody>
      </p:sp>
    </p:spTree>
    <p:extLst>
      <p:ext uri="{BB962C8B-B14F-4D97-AF65-F5344CB8AC3E}">
        <p14:creationId xmlns:p14="http://schemas.microsoft.com/office/powerpoint/2010/main" val="3527271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611F3-1EB0-AFF1-1911-C8B147E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6" y="457200"/>
            <a:ext cx="11277600" cy="11887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DaaS – </a:t>
            </a:r>
            <a:r>
              <a:rPr lang="en-US" dirty="0" err="1">
                <a:solidFill>
                  <a:schemeClr val="bg1"/>
                </a:solidFill>
              </a:rPr>
              <a:t>Aquisição</a:t>
            </a:r>
            <a:r>
              <a:rPr lang="en-US" dirty="0">
                <a:solidFill>
                  <a:schemeClr val="bg1"/>
                </a:solidFill>
              </a:rPr>
              <a:t> de Dados</a:t>
            </a:r>
            <a:endParaRPr lang="en-US" dirty="0"/>
          </a:p>
        </p:txBody>
      </p:sp>
      <p:sp>
        <p:nvSpPr>
          <p:cNvPr id="38" name="Title 17">
            <a:extLst>
              <a:ext uri="{FF2B5EF4-FFF2-40B4-BE49-F238E27FC236}">
                <a16:creationId xmlns:a16="http://schemas.microsoft.com/office/drawing/2014/main" id="{076E93D1-CE02-E6DD-1535-9DB9CF70906C}"/>
              </a:ext>
            </a:extLst>
          </p:cNvPr>
          <p:cNvSpPr txBox="1">
            <a:spLocks/>
          </p:cNvSpPr>
          <p:nvPr/>
        </p:nvSpPr>
        <p:spPr>
          <a:xfrm>
            <a:off x="7203448" y="6536205"/>
            <a:ext cx="4084312" cy="4247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>
                <a:solidFill>
                  <a:schemeClr val="accent1"/>
                </a:solidFill>
                <a:latin typeface="Franklin Gothic Demi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000" b="1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b="1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600" b="1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A global leader in Water Quality and Product Quality </a:t>
            </a:r>
            <a:r>
              <a:rPr lang="en-US" sz="1000" dirty="0">
                <a:solidFill>
                  <a:srgbClr val="712F91"/>
                </a:solidFill>
              </a:rPr>
              <a:t>and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2F91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Innovation</a:t>
            </a:r>
            <a:r>
              <a:rPr lang="en-US" sz="1000" dirty="0">
                <a:solidFill>
                  <a:srgbClr val="712F91"/>
                </a:solidFill>
              </a:rPr>
              <a:t>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12F91"/>
              </a:solidFill>
              <a:effectLst/>
              <a:uLnTx/>
              <a:uFillTx/>
              <a:latin typeface="Franklin Gothic Demi"/>
              <a:ea typeface="+mn-ea"/>
              <a:cs typeface="+mn-cs"/>
            </a:endParaRPr>
          </a:p>
        </p:txBody>
      </p:sp>
      <p:pic>
        <p:nvPicPr>
          <p:cNvPr id="2" name="Picture 10" descr="A purple and black background&#10;&#10;Description automatically generated">
            <a:extLst>
              <a:ext uri="{FF2B5EF4-FFF2-40B4-BE49-F238E27FC236}">
                <a16:creationId xmlns:a16="http://schemas.microsoft.com/office/drawing/2014/main" id="{DC2B39AC-3A69-1743-DBC2-3A540F519A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27"/>
          <a:stretch/>
        </p:blipFill>
        <p:spPr>
          <a:xfrm>
            <a:off x="9525" y="0"/>
            <a:ext cx="12194459" cy="1276051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199E2A7B-E059-4130-F454-C5D504A359A8}"/>
              </a:ext>
            </a:extLst>
          </p:cNvPr>
          <p:cNvSpPr txBox="1">
            <a:spLocks/>
          </p:cNvSpPr>
          <p:nvPr/>
        </p:nvSpPr>
        <p:spPr>
          <a:xfrm>
            <a:off x="9525" y="105077"/>
            <a:ext cx="11868785" cy="11887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000" dirty="0">
                <a:solidFill>
                  <a:schemeClr val="bg1"/>
                </a:solidFill>
              </a:rPr>
              <a:t>Contratos de Aquisição de Dados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Imagem 4" descr="Uma imagem contendo cozinha, geladeira, homem, em pé&#10;&#10;Descrição gerada automaticamente">
            <a:extLst>
              <a:ext uri="{FF2B5EF4-FFF2-40B4-BE49-F238E27FC236}">
                <a16:creationId xmlns:a16="http://schemas.microsoft.com/office/drawing/2014/main" id="{ED36262F-18DD-DD18-AC4E-490EA1E159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9900" y="1448469"/>
            <a:ext cx="3389282" cy="25869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7D7D3B4-4340-F470-4307-D6A6A600C3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77273" y="2975753"/>
            <a:ext cx="2450451" cy="327909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5EE10BF-A375-3C06-321F-42915C9E28A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9655" y="1448469"/>
            <a:ext cx="2476001" cy="179346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CBC6DD1-EFE9-B80A-810C-41B21FA3A98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3639" y="1465842"/>
            <a:ext cx="2625788" cy="258699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8E76930-1561-E716-CCB2-DCF92D5FC75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5" y="1453316"/>
            <a:ext cx="2867702" cy="3823603"/>
          </a:xfrm>
          <a:prstGeom prst="rect">
            <a:avLst/>
          </a:prstGeom>
        </p:spPr>
      </p:pic>
      <p:pic>
        <p:nvPicPr>
          <p:cNvPr id="10" name="Imagem 9" descr="Casa de metal&#10;&#10;Descrição gerada automaticamente com confiança baixa">
            <a:extLst>
              <a:ext uri="{FF2B5EF4-FFF2-40B4-BE49-F238E27FC236}">
                <a16:creationId xmlns:a16="http://schemas.microsoft.com/office/drawing/2014/main" id="{3B0D6E0B-512C-14C4-4F96-E899046E485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6477" y="3914845"/>
            <a:ext cx="2753854" cy="234229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FE67367-BA77-BA16-450C-EEBCB79C49C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6174" y="3858404"/>
            <a:ext cx="3195256" cy="23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98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A2448-6D3F-29A8-8A6A-7C2DF644C15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428750" y="1347941"/>
            <a:ext cx="9144000" cy="1056839"/>
          </a:xfrm>
        </p:spPr>
        <p:txBody>
          <a:bodyPr/>
          <a:lstStyle/>
          <a:p>
            <a:pPr algn="ctr"/>
            <a:br>
              <a:rPr lang="en-US" sz="8000" baseline="100000" dirty="0">
                <a:solidFill>
                  <a:schemeClr val="bg1"/>
                </a:solidFill>
              </a:rPr>
            </a:br>
            <a:br>
              <a:rPr lang="en-US" sz="8000" baseline="100000" dirty="0">
                <a:solidFill>
                  <a:schemeClr val="bg1"/>
                </a:solidFill>
              </a:rPr>
            </a:br>
            <a:r>
              <a:rPr lang="en-US" sz="8000" baseline="100000" dirty="0">
                <a:solidFill>
                  <a:schemeClr val="bg1"/>
                </a:solidFill>
              </a:rPr>
              <a:t>OBRIGADO!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42E5A3-366F-EECC-88BB-C97BA8D29443}"/>
              </a:ext>
            </a:extLst>
          </p:cNvPr>
          <p:cNvCxnSpPr>
            <a:cxnSpLocks/>
          </p:cNvCxnSpPr>
          <p:nvPr/>
        </p:nvCxnSpPr>
        <p:spPr>
          <a:xfrm>
            <a:off x="5075118" y="4734054"/>
            <a:ext cx="2204883" cy="4916"/>
          </a:xfrm>
          <a:prstGeom prst="straightConnector1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75F5E6F6-3308-3298-AF22-C10967F172B2}"/>
              </a:ext>
            </a:extLst>
          </p:cNvPr>
          <p:cNvSpPr txBox="1">
            <a:spLocks/>
          </p:cNvSpPr>
          <p:nvPr/>
        </p:nvSpPr>
        <p:spPr>
          <a:xfrm>
            <a:off x="1524000" y="2729130"/>
            <a:ext cx="9144000" cy="105683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aseline="100000" dirty="0">
              <a:solidFill>
                <a:schemeClr val="bg1"/>
              </a:solidFill>
            </a:endParaRPr>
          </a:p>
          <a:p>
            <a:pPr algn="ctr"/>
            <a:endParaRPr lang="en-US" sz="4000" baseline="100000" dirty="0">
              <a:solidFill>
                <a:schemeClr val="bg1"/>
              </a:solidFill>
            </a:endParaRPr>
          </a:p>
          <a:p>
            <a:pPr algn="ctr"/>
            <a:r>
              <a:rPr lang="en-US" sz="4000" baseline="100000" dirty="0">
                <a:solidFill>
                  <a:schemeClr val="bg1"/>
                </a:solidFill>
              </a:rPr>
              <a:t>GUSTAVO LARA</a:t>
            </a:r>
          </a:p>
          <a:p>
            <a:pPr algn="ctr"/>
            <a:r>
              <a:rPr lang="en-US" sz="4000" baseline="100000" dirty="0" err="1">
                <a:solidFill>
                  <a:schemeClr val="bg1"/>
                </a:solidFill>
              </a:rPr>
              <a:t>Gerente</a:t>
            </a:r>
            <a:r>
              <a:rPr lang="en-US" sz="4000" baseline="100000" dirty="0">
                <a:solidFill>
                  <a:schemeClr val="bg1"/>
                </a:solidFill>
              </a:rPr>
              <a:t> Nacional de </a:t>
            </a:r>
            <a:r>
              <a:rPr lang="en-US" sz="4000" baseline="100000" dirty="0" err="1">
                <a:solidFill>
                  <a:schemeClr val="bg1"/>
                </a:solidFill>
              </a:rPr>
              <a:t>Vendas</a:t>
            </a:r>
            <a:endParaRPr lang="en-US" sz="4000" baseline="100000" dirty="0">
              <a:solidFill>
                <a:schemeClr val="bg1"/>
              </a:solidFill>
            </a:endParaRPr>
          </a:p>
          <a:p>
            <a:pPr algn="ctr"/>
            <a:r>
              <a:rPr lang="en-US" sz="4000" baseline="100000" dirty="0">
                <a:solidFill>
                  <a:schemeClr val="bg1"/>
                </a:solidFill>
              </a:rPr>
              <a:t>(11) 99415-1702</a:t>
            </a:r>
          </a:p>
          <a:p>
            <a:pPr algn="ctr"/>
            <a:r>
              <a:rPr lang="en-US" sz="4000" baseline="100000" dirty="0">
                <a:solidFill>
                  <a:schemeClr val="bg1"/>
                </a:solidFill>
              </a:rPr>
              <a:t>email: glara@hexis.com.br</a:t>
            </a:r>
          </a:p>
        </p:txBody>
      </p:sp>
      <p:pic>
        <p:nvPicPr>
          <p:cNvPr id="5" name="Imagem 4" descr="Texto, Logotipo&#10;&#10;Descrição gerada automaticamente">
            <a:extLst>
              <a:ext uri="{FF2B5EF4-FFF2-40B4-BE49-F238E27FC236}">
                <a16:creationId xmlns:a16="http://schemas.microsoft.com/office/drawing/2014/main" id="{A28C255F-B7E7-57A8-7878-3DE151B03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1565" y="258470"/>
            <a:ext cx="2172870" cy="1453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252619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FSPANMODE" val="span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Veralto">
  <a:themeElements>
    <a:clrScheme name="Veralto">
      <a:dk1>
        <a:srgbClr val="000000"/>
      </a:dk1>
      <a:lt1>
        <a:srgbClr val="FFFFFF"/>
      </a:lt1>
      <a:dk2>
        <a:srgbClr val="712F91"/>
      </a:dk2>
      <a:lt2>
        <a:srgbClr val="FFFFFF"/>
      </a:lt2>
      <a:accent1>
        <a:srgbClr val="4F96BE"/>
      </a:accent1>
      <a:accent2>
        <a:srgbClr val="BE5526"/>
      </a:accent2>
      <a:accent3>
        <a:srgbClr val="2C837F"/>
      </a:accent3>
      <a:accent4>
        <a:srgbClr val="000000"/>
      </a:accent4>
      <a:accent5>
        <a:srgbClr val="712F91"/>
      </a:accent5>
      <a:accent6>
        <a:srgbClr val="FFFFFF"/>
      </a:accent6>
      <a:hlink>
        <a:srgbClr val="4F96BE"/>
      </a:hlink>
      <a:folHlink>
        <a:srgbClr val="712F91"/>
      </a:folHlink>
    </a:clrScheme>
    <a:fontScheme name="Veralto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Blue">
      <a:srgbClr val="4F96BE"/>
    </a:custClr>
    <a:custClr name="Terra Cotta">
      <a:srgbClr val="BE5526"/>
    </a:custClr>
    <a:custClr name="Teal">
      <a:srgbClr val="2D847F"/>
    </a:custClr>
    <a:custClr name="Purple">
      <a:srgbClr val="712F91"/>
    </a:custClr>
    <a:custClr name="Black">
      <a:srgbClr val="000000"/>
    </a:custClr>
    <a:custClr name="Custom Color">
      <a:srgbClr val="FFFFFF"/>
    </a:custClr>
    <a:custClr name="Custom Color 1">
      <a:srgbClr val="FFFFFF"/>
    </a:custClr>
    <a:custClr name="Custom Color 2">
      <a:srgbClr val="FFFFFF"/>
    </a:custClr>
    <a:custClr name="Custom Color 3">
      <a:srgbClr val="FFFFFF"/>
    </a:custClr>
    <a:custClr name="Custom Color 4">
      <a:srgbClr val="FFFFFF"/>
    </a:custClr>
    <a:custClr name="Blue 80%">
      <a:srgbClr val="71ABCB"/>
    </a:custClr>
    <a:custClr name="Terra Cotta 80%">
      <a:srgbClr val="CB7751"/>
    </a:custClr>
    <a:custClr name="Teal 80%">
      <a:srgbClr val="579D99"/>
    </a:custClr>
    <a:custClr name="Purple 80%">
      <a:srgbClr val="8D59A7"/>
    </a:custClr>
    <a:custClr name="Black 80%">
      <a:srgbClr val="333333"/>
    </a:custClr>
    <a:custClr name="Custom Color 5">
      <a:srgbClr val="FFFFFF"/>
    </a:custClr>
    <a:custClr name="Custom Color 6">
      <a:srgbClr val="FFFFFF"/>
    </a:custClr>
    <a:custClr name="Custom Color 7">
      <a:srgbClr val="FFFFFF"/>
    </a:custClr>
    <a:custClr name="Custom Color 8">
      <a:srgbClr val="FFFFFF"/>
    </a:custClr>
    <a:custClr name="Custom Color 9">
      <a:srgbClr val="FFFFFF"/>
    </a:custClr>
    <a:custClr name="Blue 60%">
      <a:srgbClr val="95C0D8"/>
    </a:custClr>
    <a:custClr name="Terra Cotta 60%">
      <a:srgbClr val="D8997D"/>
    </a:custClr>
    <a:custClr name="Teal 60%">
      <a:srgbClr val="81B5B2"/>
    </a:custClr>
    <a:custClr name="Purple 60%">
      <a:srgbClr val="AA82BD"/>
    </a:custClr>
    <a:custClr name="Black 50%">
      <a:srgbClr val="808080"/>
    </a:custClr>
    <a:custClr name="Custom Color 10">
      <a:srgbClr val="FFFFFF"/>
    </a:custClr>
    <a:custClr name="Custom Color 11">
      <a:srgbClr val="FFFFFF"/>
    </a:custClr>
    <a:custClr name="Custom Color 12">
      <a:srgbClr val="FFFFFF"/>
    </a:custClr>
    <a:custClr name="Custom Color 13">
      <a:srgbClr val="FFFFFF"/>
    </a:custClr>
    <a:custClr name="Custom Color 14">
      <a:srgbClr val="FFFFFF"/>
    </a:custClr>
    <a:custClr name="Blue 40%">
      <a:srgbClr val="B9D5E5"/>
    </a:custClr>
    <a:custClr name="Terra Cotta 40%">
      <a:srgbClr val="E5BBA8"/>
    </a:custClr>
    <a:custClr name="Teal 40%">
      <a:srgbClr val="ABCECC"/>
    </a:custClr>
    <a:custClr name="Purple 40%">
      <a:srgbClr val="C6ACD3"/>
    </a:custClr>
    <a:custClr name="Black 30%">
      <a:srgbClr val="B3B3B3"/>
    </a:custClr>
    <a:custClr name="Custom Color 15">
      <a:srgbClr val="FFFFFF"/>
    </a:custClr>
    <a:custClr name="Custom Color 16">
      <a:srgbClr val="FFFFFF"/>
    </a:custClr>
    <a:custClr name="Custom Color 17">
      <a:srgbClr val="FFFFFF"/>
    </a:custClr>
    <a:custClr name="Custom Color 18">
      <a:srgbClr val="FFFFFF"/>
    </a:custClr>
    <a:custClr name="Custom Color 19">
      <a:srgbClr val="FFFFFF"/>
    </a:custClr>
    <a:custClr name="Blue 20%">
      <a:srgbClr val="DCEAF2"/>
    </a:custClr>
    <a:custClr name="Terra Cotta 20%">
      <a:srgbClr val="F2DDD4"/>
    </a:custClr>
    <a:custClr name="Teal 20%">
      <a:srgbClr val="D5E6E5"/>
    </a:custClr>
    <a:custClr name="Purple 20%">
      <a:srgbClr val="E3D5E9"/>
    </a:custClr>
    <a:custClr name="Black 10%">
      <a:srgbClr val="E6E6E6"/>
    </a:custClr>
    <a:custClr name="Custom Color 20">
      <a:srgbClr val="FFFFFF"/>
    </a:custClr>
    <a:custClr name="Custom Color 21">
      <a:srgbClr val="FFFFFF"/>
    </a:custClr>
    <a:custClr name="Custom Color 22">
      <a:srgbClr val="FFFFFF"/>
    </a:custClr>
    <a:custClr name="Custom Color 23">
      <a:srgbClr val="FFFFFF"/>
    </a:custClr>
    <a:custClr name="Custom Color 24">
      <a:srgbClr val="FFFFFF"/>
    </a:custClr>
  </a:custClrLst>
  <a:extLst>
    <a:ext uri="{05A4C25C-085E-4340-85A3-A5531E510DB2}">
      <thm15:themeFamily xmlns:thm15="http://schemas.microsoft.com/office/thememl/2012/main" name="Veralto_template_d2" id="{2DEA49B4-0D1F-004A-B143-2E919C607586}" vid="{40C2F117-8677-0949-B22F-CB9118D089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06DEFAC5E8DC4C8E41EC308B3BF965" ma:contentTypeVersion="16" ma:contentTypeDescription="Create a new document." ma:contentTypeScope="" ma:versionID="8c45086693356fe7ef861261531966cc">
  <xsd:schema xmlns:xsd="http://www.w3.org/2001/XMLSchema" xmlns:xs="http://www.w3.org/2001/XMLSchema" xmlns:p="http://schemas.microsoft.com/office/2006/metadata/properties" xmlns:ns2="1d84cfbf-68f8-423d-a071-50b924720f95" xmlns:ns3="4a530d54-1422-4605-960c-022a54483504" targetNamespace="http://schemas.microsoft.com/office/2006/metadata/properties" ma:root="true" ma:fieldsID="35a041f0b1b3eebe97700410b17a4a6a" ns2:_="" ns3:_="">
    <xsd:import namespace="1d84cfbf-68f8-423d-a071-50b924720f95"/>
    <xsd:import namespace="4a530d54-1422-4605-960c-022a5448350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CR" minOccurs="0"/>
                <xsd:element ref="ns3:Tag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84cfbf-68f8-423d-a071-50b924720f95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5" nillable="true" ma:displayName="Taxonomy Catch All Column" ma:hidden="true" ma:list="{9c375e8b-782b-4d32-a6a4-d638f0a50154}" ma:internalName="TaxCatchAll" ma:showField="CatchAllData" ma:web="1d84cfbf-68f8-423d-a071-50b924720f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30d54-1422-4605-960c-022a544835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Tag" ma:index="10" nillable="true" ma:displayName="Tag" ma:format="Dropdown" ma:internalName="Tag" ma:readOnly="false">
      <xsd:simpleType>
        <xsd:restriction base="dms:Choice">
          <xsd:enumeration value="Internal Brand"/>
          <xsd:enumeration value="External Brand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512ac1f-2332-492c-8cad-e2606caf05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530d54-1422-4605-960c-022a54483504">
      <Terms xmlns="http://schemas.microsoft.com/office/infopath/2007/PartnerControls"/>
    </lcf76f155ced4ddcb4097134ff3c332f>
    <Tag xmlns="4a530d54-1422-4605-960c-022a54483504" xsi:nil="true"/>
    <TaxCatchAll xmlns="1d84cfbf-68f8-423d-a071-50b924720f95" xsi:nil="true"/>
    <_dlc_DocId xmlns="1d84cfbf-68f8-423d-a071-50b924720f95">Q7MWQNV2X32C-85440071-204</_dlc_DocId>
    <_dlc_DocIdUrl xmlns="1d84cfbf-68f8-423d-a071-50b924720f95">
      <Url>https://veralto.sharepoint.com/sites/Home/about/_layouts/15/DocIdRedir.aspx?ID=Q7MWQNV2X32C-85440071-204</Url>
      <Description>Q7MWQNV2X32C-85440071-204</Description>
    </_dlc_DocIdUrl>
  </documentManagement>
</p:properties>
</file>

<file path=customXml/itemProps1.xml><?xml version="1.0" encoding="utf-8"?>
<ds:datastoreItem xmlns:ds="http://schemas.openxmlformats.org/officeDocument/2006/customXml" ds:itemID="{34D0C60D-85AD-4FC4-8949-2BC24E08AD9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15F5AC7D-310B-4ABD-801F-D3E85DF46C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84cfbf-68f8-423d-a071-50b924720f95"/>
    <ds:schemaRef ds:uri="4a530d54-1422-4605-960c-022a544835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47C1FB-1092-481A-B68A-DE7DE57735D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A51C6A9-7F0B-4FD9-8FC1-3A9FC0EAA650}">
  <ds:schemaRefs>
    <ds:schemaRef ds:uri="http://schemas.microsoft.com/office/2006/metadata/properties"/>
    <ds:schemaRef ds:uri="http://purl.org/dc/elements/1.1/"/>
    <ds:schemaRef ds:uri="http://purl.org/dc/dcmitype/"/>
    <ds:schemaRef ds:uri="4a530d54-1422-4605-960c-022a54483504"/>
    <ds:schemaRef ds:uri="http://schemas.microsoft.com/office/2006/documentManagement/types"/>
    <ds:schemaRef ds:uri="http://www.w3.org/XML/1998/namespace"/>
    <ds:schemaRef ds:uri="http://purl.org/dc/terms/"/>
    <ds:schemaRef ds:uri="1d84cfbf-68f8-423d-a071-50b924720f95"/>
    <ds:schemaRef ds:uri="http://schemas.microsoft.com/office/infopath/2007/PartnerControl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78fc3b9b-35b0-4549-b8c7-7249a2740519}" enabled="1" method="Privileged" siteId="{2c518df7-6644-41f8-8350-3f75e61362ac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Veralto_template (1)</Template>
  <TotalTime>662</TotalTime>
  <Words>1392</Words>
  <Application>Microsoft Office PowerPoint</Application>
  <PresentationFormat>Widescreen</PresentationFormat>
  <Paragraphs>243</Paragraphs>
  <Slides>19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8" baseType="lpstr">
      <vt:lpstr>Arial</vt:lpstr>
      <vt:lpstr>Calibri</vt:lpstr>
      <vt:lpstr>Default</vt:lpstr>
      <vt:lpstr>Franklin Gothic Book</vt:lpstr>
      <vt:lpstr>Franklin Gothic Demi</vt:lpstr>
      <vt:lpstr>Georgia</vt:lpstr>
      <vt:lpstr>Segoe UI</vt:lpstr>
      <vt:lpstr>Wingdings</vt:lpstr>
      <vt:lpstr>1_Veralto</vt:lpstr>
      <vt:lpstr>Safeguarding the World’s  Most Vital ResourcesTM  </vt:lpstr>
      <vt:lpstr>Enterprise Overview</vt:lpstr>
      <vt:lpstr>Veralto at a Glance </vt:lpstr>
      <vt:lpstr>Hexis Científica | Overview</vt:lpstr>
      <vt:lpstr>Apresentação do PowerPoint</vt:lpstr>
      <vt:lpstr>Water Platform | OpCos</vt:lpstr>
      <vt:lpstr>Sistemas de Desinfecção por UV - TROJAN</vt:lpstr>
      <vt:lpstr>DaaS – Aquisição de Dados</vt:lpstr>
      <vt:lpstr>DaaS (Data as a Service)</vt:lpstr>
      <vt:lpstr>DaaS – Aquisição de Dados</vt:lpstr>
      <vt:lpstr>DaaS – Aquisição de Dados</vt:lpstr>
      <vt:lpstr>DaaS – Aquisição de Dados</vt:lpstr>
      <vt:lpstr>DaaS – Aquisição de Dados</vt:lpstr>
      <vt:lpstr>DaaS – Aquisição de Dados</vt:lpstr>
      <vt:lpstr>DaaS – Aquisição de Dados</vt:lpstr>
      <vt:lpstr>DaaS – Aquisição de Dados</vt:lpstr>
      <vt:lpstr>DaaS – Aquisição de Dados</vt:lpstr>
      <vt:lpstr>DaaS – Aquisição de Dados</vt:lpstr>
      <vt:lpstr>  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goes here</dc:title>
  <dc:creator>Taylor, Ryan</dc:creator>
  <cp:lastModifiedBy>Lara, Gustavo</cp:lastModifiedBy>
  <cp:revision>88</cp:revision>
  <cp:lastPrinted>2023-07-11T12:57:27Z</cp:lastPrinted>
  <dcterms:created xsi:type="dcterms:W3CDTF">2023-05-30T14:01:57Z</dcterms:created>
  <dcterms:modified xsi:type="dcterms:W3CDTF">2024-05-02T22:08:02Z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8f1469a-2c2a-4aee-b92b-090d4c5468ff_Enabled">
    <vt:lpwstr>true</vt:lpwstr>
  </property>
  <property fmtid="{D5CDD505-2E9C-101B-9397-08002B2CF9AE}" pid="3" name="MSIP_Label_38f1469a-2c2a-4aee-b92b-090d4c5468ff_SetDate">
    <vt:lpwstr>2023-03-09T19:49:47Z</vt:lpwstr>
  </property>
  <property fmtid="{D5CDD505-2E9C-101B-9397-08002B2CF9AE}" pid="4" name="MSIP_Label_38f1469a-2c2a-4aee-b92b-090d4c5468ff_Method">
    <vt:lpwstr>Standard</vt:lpwstr>
  </property>
  <property fmtid="{D5CDD505-2E9C-101B-9397-08002B2CF9AE}" pid="5" name="MSIP_Label_38f1469a-2c2a-4aee-b92b-090d4c5468ff_Name">
    <vt:lpwstr>Confidential - Unmarked</vt:lpwstr>
  </property>
  <property fmtid="{D5CDD505-2E9C-101B-9397-08002B2CF9AE}" pid="6" name="MSIP_Label_38f1469a-2c2a-4aee-b92b-090d4c5468ff_SiteId">
    <vt:lpwstr>2a6e6092-73e4-4752-b1a5-477a17f5056d</vt:lpwstr>
  </property>
  <property fmtid="{D5CDD505-2E9C-101B-9397-08002B2CF9AE}" pid="7" name="MSIP_Label_38f1469a-2c2a-4aee-b92b-090d4c5468ff_ActionId">
    <vt:lpwstr>f41394a2-5bcb-4521-85a4-066c8dcfb8a4</vt:lpwstr>
  </property>
  <property fmtid="{D5CDD505-2E9C-101B-9397-08002B2CF9AE}" pid="8" name="MSIP_Label_38f1469a-2c2a-4aee-b92b-090d4c5468ff_ContentBits">
    <vt:lpwstr>0</vt:lpwstr>
  </property>
  <property fmtid="{D5CDD505-2E9C-101B-9397-08002B2CF9AE}" pid="9" name="ContentTypeId">
    <vt:lpwstr>0x0101002006DEFAC5E8DC4C8E41EC308B3BF965</vt:lpwstr>
  </property>
  <property fmtid="{D5CDD505-2E9C-101B-9397-08002B2CF9AE}" pid="10" name="MSIP_Label_631ef649-45d3-4e5d-80df-d43468de9a5e_Enabled">
    <vt:lpwstr>true</vt:lpwstr>
  </property>
  <property fmtid="{D5CDD505-2E9C-101B-9397-08002B2CF9AE}" pid="11" name="MSIP_Label_631ef649-45d3-4e5d-80df-d43468de9a5e_SetDate">
    <vt:lpwstr>2023-07-10T16:18:19Z</vt:lpwstr>
  </property>
  <property fmtid="{D5CDD505-2E9C-101B-9397-08002B2CF9AE}" pid="12" name="MSIP_Label_631ef649-45d3-4e5d-80df-d43468de9a5e_ContentBits">
    <vt:lpwstr>0</vt:lpwstr>
  </property>
  <property fmtid="{D5CDD505-2E9C-101B-9397-08002B2CF9AE}" pid="13" name="MSIP_Label_631ef649-45d3-4e5d-80df-d43468de9a5e_SiteId">
    <vt:lpwstr>771c9c47-7f24-44dc-958e-34f8713a8394</vt:lpwstr>
  </property>
  <property fmtid="{D5CDD505-2E9C-101B-9397-08002B2CF9AE}" pid="14" name="MSIP_Label_631ef649-45d3-4e5d-80df-d43468de9a5e_Method">
    <vt:lpwstr>Privileged</vt:lpwstr>
  </property>
  <property fmtid="{D5CDD505-2E9C-101B-9397-08002B2CF9AE}" pid="15" name="MSIP_Label_631ef649-45d3-4e5d-80df-d43468de9a5e_ActionId">
    <vt:lpwstr>8284d53b-5a87-43be-ad9f-eb2246b27d28</vt:lpwstr>
  </property>
  <property fmtid="{D5CDD505-2E9C-101B-9397-08002B2CF9AE}" pid="16" name="MSIP_Label_631ef649-45d3-4e5d-80df-d43468de9a5e_Name">
    <vt:lpwstr>Unclassified</vt:lpwstr>
  </property>
  <property fmtid="{D5CDD505-2E9C-101B-9397-08002B2CF9AE}" pid="17" name="MediaServiceImageTags">
    <vt:lpwstr/>
  </property>
  <property fmtid="{D5CDD505-2E9C-101B-9397-08002B2CF9AE}" pid="18" name="MSIP_Label_78fc3b9b-35b0-4549-b8c7-7249a2740519_Enabled">
    <vt:lpwstr>true</vt:lpwstr>
  </property>
  <property fmtid="{D5CDD505-2E9C-101B-9397-08002B2CF9AE}" pid="19" name="MSIP_Label_78fc3b9b-35b0-4549-b8c7-7249a2740519_SetDate">
    <vt:lpwstr>2023-09-06T22:15:00Z</vt:lpwstr>
  </property>
  <property fmtid="{D5CDD505-2E9C-101B-9397-08002B2CF9AE}" pid="20" name="MSIP_Label_78fc3b9b-35b0-4549-b8c7-7249a2740519_Method">
    <vt:lpwstr>Privileged</vt:lpwstr>
  </property>
  <property fmtid="{D5CDD505-2E9C-101B-9397-08002B2CF9AE}" pid="21" name="MSIP_Label_78fc3b9b-35b0-4549-b8c7-7249a2740519_Name">
    <vt:lpwstr>Confidential</vt:lpwstr>
  </property>
  <property fmtid="{D5CDD505-2E9C-101B-9397-08002B2CF9AE}" pid="22" name="MSIP_Label_78fc3b9b-35b0-4549-b8c7-7249a2740519_SiteId">
    <vt:lpwstr>2c518df7-6644-41f8-8350-3f75e61362ac</vt:lpwstr>
  </property>
  <property fmtid="{D5CDD505-2E9C-101B-9397-08002B2CF9AE}" pid="23" name="MSIP_Label_78fc3b9b-35b0-4549-b8c7-7249a2740519_ActionId">
    <vt:lpwstr>f83ab068-698a-4fd1-9b47-e94be7da28e8</vt:lpwstr>
  </property>
  <property fmtid="{D5CDD505-2E9C-101B-9397-08002B2CF9AE}" pid="24" name="MSIP_Label_78fc3b9b-35b0-4549-b8c7-7249a2740519_ContentBits">
    <vt:lpwstr>2</vt:lpwstr>
  </property>
  <property fmtid="{D5CDD505-2E9C-101B-9397-08002B2CF9AE}" pid="25" name="ClassificationContentMarkingFooterLocations">
    <vt:lpwstr>Veralto:5\1_Veralto:5</vt:lpwstr>
  </property>
  <property fmtid="{D5CDD505-2E9C-101B-9397-08002B2CF9AE}" pid="26" name="ClassificationContentMarkingFooterText">
    <vt:lpwstr>Confidential - Company Proprietary</vt:lpwstr>
  </property>
  <property fmtid="{D5CDD505-2E9C-101B-9397-08002B2CF9AE}" pid="27" name="_dlc_DocIdItemGuid">
    <vt:lpwstr>c97dbe45-1081-4a10-bf21-85a798fca4c5</vt:lpwstr>
  </property>
</Properties>
</file>