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9926638" cy="6797675"/>
  <p:defaultTextStyle>
    <a:defPPr lvl="0">
      <a:defRPr lang="pt-BR"/>
    </a:defPPr>
    <a:lvl1pPr lvl="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lvl="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lvl="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lvl="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lvl="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lvl="5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lvl="6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lvl="7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lvl="8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027" y="4"/>
            <a:ext cx="4303026" cy="3398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5CF62-F7C0-4387-A8D8-9C7D306B855B}" type="datetimeFigureOut">
              <a:rPr lang="pt-BR" smtClean="0"/>
              <a:pPr/>
              <a:t>03/05/2024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29138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034" y="3228131"/>
            <a:ext cx="7942579" cy="305984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456259"/>
            <a:ext cx="4301437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027" y="6456259"/>
            <a:ext cx="4303026" cy="3398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5EA4-94CD-4E2C-A028-1E7FE1C4E3E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55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7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D5E37-2359-4EB8-AAC3-AFD0413B9A71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03189-2CF7-43E2-BDD9-40A1449DD6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9837B-5549-4BC9-8023-2BF140E446A4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969B-10A7-4B3B-9327-B1BEB96510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45BD7-E015-4883-A19E-F6AE81938C9B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95D75-B103-400F-B79A-CE669FEEF6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E2919-E788-4D5A-90D8-91E4F42DDC09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726C-D23F-47D4-9F40-7A76126C99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0037B-5604-41A0-9F8B-D06ED61AC6BE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9B81A-1105-44CC-B98F-788ECF4AD3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D73F-A8D8-4E63-9F42-BDCB7AE9E86B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5C66-3BAA-439B-A91D-03A542EE3E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4438-EEE0-4D16-B716-E5363DFE8082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231E3-1688-4324-AC90-1B7F18547D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4E7B3-133A-41DA-B0E2-C5F450CDC690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8B6B9-853E-4279-A8E7-74DD13ECA4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2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CBD33-1EC8-43A2-8D16-4C2A72B10E1F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FDD29-4744-404B-8A0D-7211488900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999E9-BC8C-4D24-A9D3-F4179FD22960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75AEB-DBB9-4483-86F5-CF0EBCA90E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9744-8988-4E0C-84C6-9D6322C745A9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E52F-E988-47C0-99E0-1A141A7E59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8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CC8500-757C-49E7-AC7D-2DF404A5D51B}" type="datetimeFigureOut">
              <a:rPr lang="pt-BR"/>
              <a:pPr>
                <a:defRPr/>
              </a:pPr>
              <a:t>03/05/2024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80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8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C50CC6-7A0B-4ED7-A39F-D2C2CCB796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sh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ABE07C75-697C-8F3E-8B2F-4584086E9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3" name="Imagem 2" descr="Interface gráfica do usuário, Texto&#10;&#10;Descrição gerada automaticamente com confiança média">
            <a:extLst>
              <a:ext uri="{FF2B5EF4-FFF2-40B4-BE49-F238E27FC236}">
                <a16:creationId xmlns:a16="http://schemas.microsoft.com/office/drawing/2014/main" id="{4F8E447F-10E7-4858-8822-2B4D884BE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5" name="Imagem 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4A1F3B4C-ECD5-71AC-9113-763920913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7" name="Imagem 6" descr="Interface gráfica do usuário&#10;&#10;Descrição gerada automaticamente">
            <a:extLst>
              <a:ext uri="{FF2B5EF4-FFF2-40B4-BE49-F238E27FC236}">
                <a16:creationId xmlns:a16="http://schemas.microsoft.com/office/drawing/2014/main" id="{168FF9E2-6D78-AF85-5468-37CECEE4B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9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27A00D6D-DEB2-E636-564C-1ED05DD2A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5C2D560-B968-3223-150C-6D3983CA794F}"/>
              </a:ext>
            </a:extLst>
          </p:cNvPr>
          <p:cNvSpPr txBox="1"/>
          <p:nvPr/>
        </p:nvSpPr>
        <p:spPr>
          <a:xfrm>
            <a:off x="4067217" y="771550"/>
            <a:ext cx="5480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</a:t>
            </a:r>
            <a:r>
              <a:rPr lang="pt-BR" sz="36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endParaRPr lang="pt-BR" sz="3600" b="1" i="0" dirty="0">
              <a:solidFill>
                <a:schemeClr val="tx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171ADFB-6EB5-A3DF-297A-71F59483A200}"/>
              </a:ext>
            </a:extLst>
          </p:cNvPr>
          <p:cNvSpPr txBox="1"/>
          <p:nvPr/>
        </p:nvSpPr>
        <p:spPr>
          <a:xfrm>
            <a:off x="4067217" y="2749404"/>
            <a:ext cx="60429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7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Inaugurado em </a:t>
            </a:r>
            <a:r>
              <a:rPr lang="pt-BR" sz="17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22 de março de 2023 </a:t>
            </a:r>
            <a:endParaRPr lang="pt-BR" sz="1700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17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(Dia Mundial da Água);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t-BR" sz="17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7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Investimento </a:t>
            </a:r>
            <a:r>
              <a:rPr lang="pt-BR" sz="17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mais de </a:t>
            </a:r>
            <a:r>
              <a:rPr lang="pt-BR" sz="17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R$ 5 milhões</a:t>
            </a:r>
            <a:r>
              <a:rPr lang="pt-BR" sz="17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7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sz="1600" dirty="0"/>
            </a:br>
            <a:endParaRPr lang="pt-BR" sz="1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AB6EC39-FDC1-F936-5C40-C4585759D7BA}"/>
              </a:ext>
            </a:extLst>
          </p:cNvPr>
          <p:cNvSpPr txBox="1"/>
          <p:nvPr/>
        </p:nvSpPr>
        <p:spPr>
          <a:xfrm>
            <a:off x="4119863" y="1816641"/>
            <a:ext cx="520479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pt-BR" sz="1300" b="1" i="1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Laboratório de Investigação Biológica </a:t>
            </a:r>
            <a:br>
              <a:rPr lang="pt-BR" sz="1300" b="1" i="1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00" b="1" i="1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 Rastreamento Ambiental</a:t>
            </a:r>
            <a:endParaRPr lang="pt-BR" sz="1300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id="{26511B2A-5C31-DB1C-E8AD-2A3870DE73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4" t="202" r="7984" b="54617"/>
          <a:stretch/>
        </p:blipFill>
        <p:spPr>
          <a:xfrm>
            <a:off x="0" y="-20538"/>
            <a:ext cx="3885207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96720"/>
      </p:ext>
    </p:extLst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27A00D6D-DEB2-E636-564C-1ED05DD2A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171ADFB-6EB5-A3DF-297A-71F59483A200}"/>
              </a:ext>
            </a:extLst>
          </p:cNvPr>
          <p:cNvSpPr txBox="1"/>
          <p:nvPr/>
        </p:nvSpPr>
        <p:spPr>
          <a:xfrm>
            <a:off x="3779912" y="1851670"/>
            <a:ext cx="547260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Monitoramento em mais de 35 pontos</a:t>
            </a:r>
            <a:br>
              <a:rPr lang="pt-BR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pt-BR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longo do Sistema Guandu</a:t>
            </a:r>
            <a:r>
              <a:rPr lang="pt-BR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desde </a:t>
            </a:r>
            <a:r>
              <a:rPr lang="pt-BR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transposição </a:t>
            </a:r>
            <a:r>
              <a:rPr lang="pt-BR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até a saída da água tratada;</a:t>
            </a:r>
            <a:endParaRPr lang="pt-BR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t-BR" b="0" i="0" u="none" strike="noStrike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Mais de </a:t>
            </a:r>
            <a:r>
              <a:rPr lang="pt-BR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 mil análises</a:t>
            </a:r>
            <a:r>
              <a:rPr lang="pt-BR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realizadas por mês.</a:t>
            </a:r>
            <a:endParaRPr lang="pt-BR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7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" name="Imagem 14" descr="Uma imagem contendo no interior, mesa, balcão, cozinha&#10;&#10;Descrição gerada automaticamente">
            <a:extLst>
              <a:ext uri="{FF2B5EF4-FFF2-40B4-BE49-F238E27FC236}">
                <a16:creationId xmlns:a16="http://schemas.microsoft.com/office/drawing/2014/main" id="{4AFD0173-8E95-A441-38B3-C053CA1D8A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" r="27708"/>
          <a:stretch/>
        </p:blipFill>
        <p:spPr>
          <a:xfrm>
            <a:off x="9910" y="7226"/>
            <a:ext cx="35539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95655"/>
      </p:ext>
    </p:extLst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27A00D6D-DEB2-E636-564C-1ED05DD2A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171ADFB-6EB5-A3DF-297A-71F59483A200}"/>
              </a:ext>
            </a:extLst>
          </p:cNvPr>
          <p:cNvSpPr txBox="1"/>
          <p:nvPr/>
        </p:nvSpPr>
        <p:spPr>
          <a:xfrm>
            <a:off x="3672408" y="771550"/>
            <a:ext cx="432048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b="1" i="0" u="none" strike="noStrike" dirty="0">
                <a:solidFill>
                  <a:srgbClr val="1F497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Investimento em tecnologia de ponta: GC/MS e LC/MS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t-BR" b="1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t-BR" sz="15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85700B8-29FC-AD22-3007-3E922FFD63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46029" y="864476"/>
            <a:ext cx="5143500" cy="3429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8DEBAF1-3EC6-9194-6583-E7C42046EE5F}"/>
              </a:ext>
            </a:extLst>
          </p:cNvPr>
          <p:cNvSpPr txBox="1"/>
          <p:nvPr/>
        </p:nvSpPr>
        <p:spPr>
          <a:xfrm>
            <a:off x="3707904" y="3185575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4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15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nformações, quase em tempo real, sobre qualquer variação</a:t>
            </a:r>
            <a:r>
              <a:rPr lang="pt-BR" sz="15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 qualidade da água do rio;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pt-BR" sz="15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5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Mais rapidez para acionar medidas de contingência em eventuais alterações dos padrões.</a:t>
            </a:r>
            <a:endParaRPr lang="pt-BR" sz="15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205CE9E-E7F2-CA1D-C388-BE992E92DB8C}"/>
              </a:ext>
            </a:extLst>
          </p:cNvPr>
          <p:cNvSpPr txBox="1"/>
          <p:nvPr/>
        </p:nvSpPr>
        <p:spPr>
          <a:xfrm>
            <a:off x="3672408" y="271599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1800" b="1" i="0" u="none" strike="noStrike" dirty="0">
                <a:solidFill>
                  <a:srgbClr val="1F497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Vantagens: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1A09EB-63DE-A21F-816B-3BF1C41A63AA}"/>
              </a:ext>
            </a:extLst>
          </p:cNvPr>
          <p:cNvSpPr txBox="1"/>
          <p:nvPr/>
        </p:nvSpPr>
        <p:spPr>
          <a:xfrm>
            <a:off x="3672408" y="1561834"/>
            <a:ext cx="44222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5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Medem substâncias como geosmina, </a:t>
            </a:r>
            <a:r>
              <a:rPr lang="pt-BR" sz="1500" b="0" i="0" u="none" strike="noStrike" dirty="0" err="1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cianotoxinas</a:t>
            </a:r>
            <a:r>
              <a:rPr lang="pt-BR" sz="15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 poluentes emergentes;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pt-BR" sz="15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5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Análise em até meia hora.</a:t>
            </a:r>
            <a:endParaRPr lang="pt-BR" sz="15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60789"/>
      </p:ext>
    </p:extLst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Vista aérea de cidade com água e árvores ao fundo&#10;&#10;Descrição gerada automaticamente">
            <a:extLst>
              <a:ext uri="{FF2B5EF4-FFF2-40B4-BE49-F238E27FC236}">
                <a16:creationId xmlns:a16="http://schemas.microsoft.com/office/drawing/2014/main" id="{1E81CB47-ACED-F9C9-6903-14F2A70193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7" t="24433" b="6638"/>
          <a:stretch/>
        </p:blipFill>
        <p:spPr>
          <a:xfrm>
            <a:off x="0" y="1764"/>
            <a:ext cx="9144000" cy="5141736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2B8A2144-33B7-20A9-B64D-69CA6E842C4D}"/>
              </a:ext>
            </a:extLst>
          </p:cNvPr>
          <p:cNvGrpSpPr/>
          <p:nvPr/>
        </p:nvGrpSpPr>
        <p:grpSpPr>
          <a:xfrm>
            <a:off x="807114" y="1707654"/>
            <a:ext cx="7416823" cy="2103778"/>
            <a:chOff x="313511" y="1281969"/>
            <a:chExt cx="8201435" cy="2231791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CFD2F4EB-9ACA-140A-2CB3-F3BE032BED3A}"/>
                </a:ext>
              </a:extLst>
            </p:cNvPr>
            <p:cNvSpPr/>
            <p:nvPr/>
          </p:nvSpPr>
          <p:spPr>
            <a:xfrm>
              <a:off x="313511" y="1281969"/>
              <a:ext cx="8201435" cy="223179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0EE3611F-DDBB-7F6B-1636-C1AB67A92054}"/>
                </a:ext>
              </a:extLst>
            </p:cNvPr>
            <p:cNvSpPr txBox="1"/>
            <p:nvPr/>
          </p:nvSpPr>
          <p:spPr>
            <a:xfrm>
              <a:off x="1022444" y="1950128"/>
              <a:ext cx="6908466" cy="1240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pt-BR" b="0" i="0" u="none" strike="noStrike" dirty="0">
                  <a:solidFill>
                    <a:srgbClr val="595959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 laboratório monitora, </a:t>
              </a:r>
              <a:r>
                <a:rPr lang="pt-BR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 </a:t>
              </a:r>
              <a:r>
                <a:rPr lang="pt-BR" b="1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alta confiabilidade</a:t>
              </a:r>
              <a:r>
                <a:rPr lang="pt-BR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as </a:t>
              </a:r>
              <a:r>
                <a:rPr lang="pt-BR" b="0" i="0" u="none" strike="noStrike" dirty="0" err="1">
                  <a:solidFill>
                    <a:srgbClr val="595959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cianotoxinas</a:t>
              </a:r>
              <a:r>
                <a:rPr lang="pt-BR" b="0" i="0" u="none" strike="noStrike" dirty="0">
                  <a:solidFill>
                    <a:srgbClr val="595959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derivados da cloração e substâncias que causam gosto e odor (MIB e geosmina).</a:t>
              </a:r>
              <a:br>
                <a:rPr lang="pt-BR" sz="1600" dirty="0"/>
              </a:br>
              <a:endParaRPr lang="pt-BR" sz="1600" dirty="0">
                <a:solidFill>
                  <a:srgbClr val="595959"/>
                </a:solidFill>
              </a:endParaRPr>
            </a:p>
          </p:txBody>
        </p:sp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931A9FD0-2361-94D5-C9E6-BE2F3565E181}"/>
              </a:ext>
            </a:extLst>
          </p:cNvPr>
          <p:cNvSpPr/>
          <p:nvPr/>
        </p:nvSpPr>
        <p:spPr>
          <a:xfrm>
            <a:off x="2075018" y="1129087"/>
            <a:ext cx="4881017" cy="830997"/>
          </a:xfrm>
          <a:prstGeom prst="rect">
            <a:avLst/>
          </a:prstGeom>
          <a:solidFill>
            <a:srgbClr val="0041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281FB83-C14D-B20A-CEEB-A96188505A5D}"/>
              </a:ext>
            </a:extLst>
          </p:cNvPr>
          <p:cNvSpPr txBox="1"/>
          <p:nvPr/>
        </p:nvSpPr>
        <p:spPr>
          <a:xfrm>
            <a:off x="2160110" y="1129087"/>
            <a:ext cx="4710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2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DIFERENCIAIS: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FRONTEIRA DA TECNOLOGIA</a:t>
            </a:r>
            <a:endParaRPr lang="pt-BR" sz="2200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826583"/>
      </p:ext>
    </p:extLst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27A00D6D-DEB2-E636-564C-1ED05DD2A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8CFF64C-8F9B-457E-F35E-66418B8E4B73}"/>
              </a:ext>
            </a:extLst>
          </p:cNvPr>
          <p:cNvSpPr txBox="1"/>
          <p:nvPr/>
        </p:nvSpPr>
        <p:spPr>
          <a:xfrm>
            <a:off x="3080407" y="1051502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BR" sz="1600" dirty="0"/>
            </a:br>
            <a:br>
              <a:rPr lang="pt-BR" sz="15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7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8D759B1C-E00A-DB1B-BD8E-36E23B27A4AE}"/>
              </a:ext>
            </a:extLst>
          </p:cNvPr>
          <p:cNvGrpSpPr/>
          <p:nvPr/>
        </p:nvGrpSpPr>
        <p:grpSpPr>
          <a:xfrm>
            <a:off x="395536" y="843558"/>
            <a:ext cx="8275018" cy="1883281"/>
            <a:chOff x="330239" y="1912606"/>
            <a:chExt cx="8544606" cy="1883282"/>
          </a:xfrm>
        </p:grpSpPr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10E0E1B6-FE4B-648E-2812-51F5D899398B}"/>
                </a:ext>
              </a:extLst>
            </p:cNvPr>
            <p:cNvGrpSpPr/>
            <p:nvPr/>
          </p:nvGrpSpPr>
          <p:grpSpPr>
            <a:xfrm>
              <a:off x="330239" y="1921873"/>
              <a:ext cx="5643077" cy="1874015"/>
              <a:chOff x="330238" y="1957822"/>
              <a:chExt cx="6047004" cy="2008155"/>
            </a:xfrm>
          </p:grpSpPr>
          <p:sp>
            <p:nvSpPr>
              <p:cNvPr id="24" name="Retângulo 23">
                <a:extLst>
                  <a:ext uri="{FF2B5EF4-FFF2-40B4-BE49-F238E27FC236}">
                    <a16:creationId xmlns:a16="http://schemas.microsoft.com/office/drawing/2014/main" id="{B3071AD9-AEBC-6EB2-5A5C-BB98CEAC9E6D}"/>
                  </a:ext>
                </a:extLst>
              </p:cNvPr>
              <p:cNvSpPr/>
              <p:nvPr/>
            </p:nvSpPr>
            <p:spPr>
              <a:xfrm>
                <a:off x="330238" y="1957822"/>
                <a:ext cx="2967705" cy="200815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9532900C-E424-1EC3-47B7-F0D3FE462D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09537" y="1957822"/>
                <a:ext cx="2967705" cy="2008155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C07B65FE-8E91-4958-6D81-3E3F59699F2C}"/>
                </a:ext>
              </a:extLst>
            </p:cNvPr>
            <p:cNvSpPr/>
            <p:nvPr/>
          </p:nvSpPr>
          <p:spPr>
            <a:xfrm>
              <a:off x="6105376" y="1912606"/>
              <a:ext cx="2769469" cy="187401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ABBBC7C-E725-B8B7-1C89-C5719D36F8AA}"/>
              </a:ext>
            </a:extLst>
          </p:cNvPr>
          <p:cNvSpPr txBox="1">
            <a:spLocks/>
          </p:cNvSpPr>
          <p:nvPr/>
        </p:nvSpPr>
        <p:spPr>
          <a:xfrm>
            <a:off x="5901347" y="1050634"/>
            <a:ext cx="280412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 integrantes passam por treinamentos e obedecem a um "regime" específico, que inclui:</a:t>
            </a:r>
          </a:p>
          <a:p>
            <a:pPr algn="ctr"/>
            <a:r>
              <a:rPr lang="pt-BR" sz="13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estar em jejum, não usar</a:t>
            </a:r>
            <a:b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perfumes fortes e não fumar, </a:t>
            </a:r>
            <a:b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evitar alterações na </a:t>
            </a:r>
            <a:b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percepção de gosto e odor.</a:t>
            </a:r>
            <a:endParaRPr lang="pt-BR" sz="1300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A5EB5E9-905B-A6E6-9C02-C0487ED662E0}"/>
              </a:ext>
            </a:extLst>
          </p:cNvPr>
          <p:cNvSpPr txBox="1"/>
          <p:nvPr/>
        </p:nvSpPr>
        <p:spPr>
          <a:xfrm>
            <a:off x="446770" y="1352927"/>
            <a:ext cx="26909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Profissionais do laboratório </a:t>
            </a:r>
            <a:b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 alternam </a:t>
            </a:r>
            <a:r>
              <a:rPr lang="pt-BR" sz="135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todos os dias</a:t>
            </a:r>
            <a:b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degustar a água tratada</a:t>
            </a:r>
            <a:b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em </a:t>
            </a:r>
            <a:r>
              <a:rPr lang="pt-BR" sz="135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painéis sensoriais</a:t>
            </a:r>
            <a:r>
              <a:rPr lang="pt-BR" sz="135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DE130FD-29BF-9117-B6E8-B6A7A2FD3ACB}"/>
              </a:ext>
            </a:extLst>
          </p:cNvPr>
          <p:cNvSpPr txBox="1"/>
          <p:nvPr/>
        </p:nvSpPr>
        <p:spPr>
          <a:xfrm>
            <a:off x="2180815" y="1432040"/>
            <a:ext cx="457200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3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painéis acontecem </a:t>
            </a:r>
            <a:r>
              <a:rPr lang="pt-BR" sz="135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br>
              <a:rPr lang="pt-BR" sz="135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três vezes ao dia</a:t>
            </a:r>
            <a:r>
              <a:rPr lang="pt-BR" sz="13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(dependendo</a:t>
            </a:r>
            <a:br>
              <a:rPr lang="pt-BR" sz="13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período do ano);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06322F25-62FF-FF62-A374-A25AB59B54A2}"/>
              </a:ext>
            </a:extLst>
          </p:cNvPr>
          <p:cNvSpPr txBox="1"/>
          <p:nvPr/>
        </p:nvSpPr>
        <p:spPr>
          <a:xfrm>
            <a:off x="1331640" y="413251"/>
            <a:ext cx="6102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b="1" i="0" u="none" strike="noStrike" dirty="0">
                <a:solidFill>
                  <a:srgbClr val="16498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Primeira equipe de “</a:t>
            </a:r>
            <a:r>
              <a:rPr lang="pt-BR" b="1" i="1" u="none" strike="noStrike" dirty="0">
                <a:solidFill>
                  <a:srgbClr val="16498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sommeliers </a:t>
            </a:r>
            <a:r>
              <a:rPr lang="pt-BR" b="1" i="0" u="none" strike="noStrike" dirty="0">
                <a:solidFill>
                  <a:srgbClr val="16498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água" do Estado</a:t>
            </a:r>
            <a:endParaRPr lang="pt-BR" b="1" dirty="0">
              <a:solidFill>
                <a:srgbClr val="16498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32" name="Imagem 31" descr="Grupo de homens posando para foto&#10;&#10;Descrição gerada automaticamente com confiança média">
            <a:extLst>
              <a:ext uri="{FF2B5EF4-FFF2-40B4-BE49-F238E27FC236}">
                <a16:creationId xmlns:a16="http://schemas.microsoft.com/office/drawing/2014/main" id="{3A2D3541-4028-E417-D31A-6EEAD69200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3" b="23325"/>
          <a:stretch/>
        </p:blipFill>
        <p:spPr>
          <a:xfrm>
            <a:off x="2709" y="2829412"/>
            <a:ext cx="9141291" cy="233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40371"/>
      </p:ext>
    </p:extLst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27A00D6D-DEB2-E636-564C-1ED05DD2A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171ADFB-6EB5-A3DF-297A-71F59483A200}"/>
              </a:ext>
            </a:extLst>
          </p:cNvPr>
          <p:cNvSpPr txBox="1"/>
          <p:nvPr/>
        </p:nvSpPr>
        <p:spPr>
          <a:xfrm>
            <a:off x="4028899" y="1850131"/>
            <a:ext cx="4879121" cy="353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6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Libra possui a </a:t>
            </a:r>
            <a:r>
              <a:rPr lang="pt-BR" sz="16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Acreditação ISO 17025:2017</a:t>
            </a:r>
            <a:br>
              <a:rPr lang="pt-BR" sz="16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 Inmetro, reconhecida internacionalmente;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1600" b="0" dirty="0">
              <a:solidFill>
                <a:srgbClr val="5959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6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Primeiro laboratório da Cedae - e o </a:t>
            </a:r>
            <a:r>
              <a:rPr lang="pt-BR" sz="16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primeiro</a:t>
            </a:r>
            <a:br>
              <a:rPr lang="pt-BR" sz="16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1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 uma ETA no Rio de Janeiro </a:t>
            </a:r>
            <a:r>
              <a:rPr lang="pt-BR" sz="16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a obter </a:t>
            </a:r>
            <a:br>
              <a:rPr lang="pt-BR" sz="16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 certificação.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16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600" b="0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Primeira equipe de coleta certificada no âmbito da concessão no estado do Rio de Janeiro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16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600" b="0" dirty="0">
                <a:solidFill>
                  <a:srgbClr val="5959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Expansão do escopo em março de 2024</a:t>
            </a:r>
          </a:p>
          <a:p>
            <a:br>
              <a:rPr lang="pt-BR" sz="1600" dirty="0"/>
            </a:br>
            <a:endParaRPr lang="pt-BR" sz="1450" b="1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555E3B2-7AF9-2A73-255A-6F7FAD4FE265}"/>
              </a:ext>
            </a:extLst>
          </p:cNvPr>
          <p:cNvSpPr txBox="1"/>
          <p:nvPr/>
        </p:nvSpPr>
        <p:spPr>
          <a:xfrm>
            <a:off x="4211960" y="1131590"/>
            <a:ext cx="421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Reconhecimento</a:t>
            </a:r>
            <a:endParaRPr lang="pt-BR" sz="3600" b="1" i="0" dirty="0">
              <a:solidFill>
                <a:schemeClr val="tx2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Imagem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C150B8A5-E23D-7D77-E560-C8623590A8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t="4840" r="3140" b="3657"/>
          <a:stretch/>
        </p:blipFill>
        <p:spPr>
          <a:xfrm>
            <a:off x="167420" y="1131590"/>
            <a:ext cx="3852132" cy="2634255"/>
          </a:xfrm>
          <a:prstGeom prst="rect">
            <a:avLst/>
          </a:prstGeom>
        </p:spPr>
      </p:pic>
      <p:pic>
        <p:nvPicPr>
          <p:cNvPr id="3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1F23A53C-F04D-26A4-609C-186A294CBF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48" t="17201" r="8250" b="20774"/>
          <a:stretch/>
        </p:blipFill>
        <p:spPr>
          <a:xfrm>
            <a:off x="5755081" y="25890"/>
            <a:ext cx="1652035" cy="1275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6912250"/>
      </p:ext>
    </p:extLst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clado de computador&#10;&#10;Descrição gerada automaticamente com confiança média">
            <a:extLst>
              <a:ext uri="{FF2B5EF4-FFF2-40B4-BE49-F238E27FC236}">
                <a16:creationId xmlns:a16="http://schemas.microsoft.com/office/drawing/2014/main" id="{2CFC018D-8B9F-60F8-3869-8278D1A4DF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0" r="1238" b="1"/>
          <a:stretch/>
        </p:blipFill>
        <p:spPr>
          <a:xfrm>
            <a:off x="6077" y="0"/>
            <a:ext cx="9137923" cy="5136428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9BE9136A-1D66-D048-F854-FACD0248D273}"/>
              </a:ext>
            </a:extLst>
          </p:cNvPr>
          <p:cNvGrpSpPr/>
          <p:nvPr/>
        </p:nvGrpSpPr>
        <p:grpSpPr>
          <a:xfrm>
            <a:off x="807114" y="2126337"/>
            <a:ext cx="7416823" cy="1381517"/>
            <a:chOff x="313511" y="1281969"/>
            <a:chExt cx="8201435" cy="2231791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EE81224-0B5A-B7FB-4E50-F2AA8D73477E}"/>
                </a:ext>
              </a:extLst>
            </p:cNvPr>
            <p:cNvSpPr/>
            <p:nvPr/>
          </p:nvSpPr>
          <p:spPr>
            <a:xfrm>
              <a:off x="313511" y="1281969"/>
              <a:ext cx="8201435" cy="223179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D7A1FE6-675F-91C5-90D3-05B3C586F26B}"/>
                </a:ext>
              </a:extLst>
            </p:cNvPr>
            <p:cNvSpPr txBox="1"/>
            <p:nvPr/>
          </p:nvSpPr>
          <p:spPr>
            <a:xfrm>
              <a:off x="1022444" y="2093442"/>
              <a:ext cx="6908466" cy="1044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pt-BR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laboratório passa por </a:t>
              </a:r>
              <a:r>
                <a:rPr lang="pt-BR" b="1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revisões periódicas </a:t>
              </a:r>
              <a:r>
                <a:rPr lang="pt-BR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 atestar</a:t>
              </a:r>
              <a:br>
                <a:rPr lang="pt-BR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confiabilidade do sistema de gestão.</a:t>
              </a:r>
              <a:endParaRPr lang="pt-BR" dirty="0">
                <a:solidFill>
                  <a:srgbClr val="595959"/>
                </a:solidFill>
              </a:endParaRPr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CE4EC3EC-9128-7390-03C0-99A5CB2AF120}"/>
              </a:ext>
            </a:extLst>
          </p:cNvPr>
          <p:cNvSpPr/>
          <p:nvPr/>
        </p:nvSpPr>
        <p:spPr>
          <a:xfrm>
            <a:off x="2075018" y="1547770"/>
            <a:ext cx="4881017" cy="830997"/>
          </a:xfrm>
          <a:prstGeom prst="rect">
            <a:avLst/>
          </a:prstGeom>
          <a:solidFill>
            <a:srgbClr val="16498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AE9749-5AB5-FA43-1C0D-272E86B97CDD}"/>
              </a:ext>
            </a:extLst>
          </p:cNvPr>
          <p:cNvSpPr txBox="1"/>
          <p:nvPr/>
        </p:nvSpPr>
        <p:spPr>
          <a:xfrm>
            <a:off x="2042898" y="1732435"/>
            <a:ext cx="4945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SEGURANÇA DA INFORMAÇÃO</a:t>
            </a:r>
          </a:p>
        </p:txBody>
      </p:sp>
    </p:spTree>
    <p:extLst>
      <p:ext uri="{BB962C8B-B14F-4D97-AF65-F5344CB8AC3E}">
        <p14:creationId xmlns:p14="http://schemas.microsoft.com/office/powerpoint/2010/main" val="1003647767"/>
      </p:ext>
    </p:extLst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omem sentado em uma cadeira de madeira&#10;&#10;Descrição gerada automaticamente com confiança média">
            <a:extLst>
              <a:ext uri="{FF2B5EF4-FFF2-40B4-BE49-F238E27FC236}">
                <a16:creationId xmlns:a16="http://schemas.microsoft.com/office/drawing/2014/main" id="{A721FEED-7FB0-E0DE-FCA7-71F56D1F37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" t="-116" r="67" b="15781"/>
          <a:stretch/>
        </p:blipFill>
        <p:spPr>
          <a:xfrm>
            <a:off x="0" y="-7072"/>
            <a:ext cx="9137922" cy="5136428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9BE9136A-1D66-D048-F854-FACD0248D273}"/>
              </a:ext>
            </a:extLst>
          </p:cNvPr>
          <p:cNvGrpSpPr/>
          <p:nvPr/>
        </p:nvGrpSpPr>
        <p:grpSpPr>
          <a:xfrm>
            <a:off x="380694" y="1927532"/>
            <a:ext cx="7917429" cy="1381517"/>
            <a:chOff x="-240053" y="1281969"/>
            <a:chExt cx="8754999" cy="2231791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EE81224-0B5A-B7FB-4E50-F2AA8D73477E}"/>
                </a:ext>
              </a:extLst>
            </p:cNvPr>
            <p:cNvSpPr/>
            <p:nvPr/>
          </p:nvSpPr>
          <p:spPr>
            <a:xfrm>
              <a:off x="313511" y="1281969"/>
              <a:ext cx="8201435" cy="223179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D7A1FE6-675F-91C5-90D3-05B3C586F26B}"/>
                </a:ext>
              </a:extLst>
            </p:cNvPr>
            <p:cNvSpPr txBox="1"/>
            <p:nvPr/>
          </p:nvSpPr>
          <p:spPr>
            <a:xfrm>
              <a:off x="-240053" y="2406056"/>
              <a:ext cx="7936562" cy="954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-228600" algn="ctr" eaLnBrk="1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Detecção</a:t>
              </a:r>
              <a:r>
                <a:rPr lang="en-US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rápida</a:t>
              </a:r>
              <a:r>
                <a:rPr lang="en-US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US" dirty="0" err="1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composto</a:t>
              </a:r>
              <a:r>
                <a:rPr lang="en-US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contaminante</a:t>
              </a:r>
              <a:r>
                <a:rPr lang="en-US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dirty="0" err="1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Tolueno</a:t>
              </a:r>
              <a:r>
                <a:rPr lang="en-US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indent="-228600" algn="ctr" eaLnBrk="1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endParaRPr lang="en-US" sz="1800" dirty="0">
                <a:solidFill>
                  <a:srgbClr val="595959"/>
                </a:solidFill>
              </a:endParaRPr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CE4EC3EC-9128-7390-03C0-99A5CB2AF120}"/>
              </a:ext>
            </a:extLst>
          </p:cNvPr>
          <p:cNvSpPr/>
          <p:nvPr/>
        </p:nvSpPr>
        <p:spPr>
          <a:xfrm>
            <a:off x="2051720" y="1547770"/>
            <a:ext cx="4881017" cy="830997"/>
          </a:xfrm>
          <a:prstGeom prst="rect">
            <a:avLst/>
          </a:prstGeom>
          <a:solidFill>
            <a:srgbClr val="558ED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AE9749-5AB5-FA43-1C0D-272E86B97CDD}"/>
              </a:ext>
            </a:extLst>
          </p:cNvPr>
          <p:cNvSpPr txBox="1"/>
          <p:nvPr/>
        </p:nvSpPr>
        <p:spPr>
          <a:xfrm>
            <a:off x="1936049" y="1698943"/>
            <a:ext cx="48067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pc="200" dirty="0">
                <a:solidFill>
                  <a:srgbClr val="FFFFFF"/>
                </a:solidFill>
              </a:rPr>
              <a:t>EVENTO LARANJAL</a:t>
            </a:r>
          </a:p>
        </p:txBody>
      </p:sp>
    </p:spTree>
    <p:extLst>
      <p:ext uri="{BB962C8B-B14F-4D97-AF65-F5344CB8AC3E}">
        <p14:creationId xmlns:p14="http://schemas.microsoft.com/office/powerpoint/2010/main" val="2013061483"/>
      </p:ext>
    </p:extLst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2A1E478-63D6-2C9A-7734-BDF2A05DCA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3" r="11927"/>
          <a:stretch/>
        </p:blipFill>
        <p:spPr>
          <a:xfrm>
            <a:off x="-4217" y="0"/>
            <a:ext cx="9148217" cy="5143500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9BE9136A-1D66-D048-F854-FACD0248D273}"/>
              </a:ext>
            </a:extLst>
          </p:cNvPr>
          <p:cNvGrpSpPr/>
          <p:nvPr/>
        </p:nvGrpSpPr>
        <p:grpSpPr>
          <a:xfrm>
            <a:off x="1329530" y="2211710"/>
            <a:ext cx="6480721" cy="1271570"/>
            <a:chOff x="313511" y="1281969"/>
            <a:chExt cx="8201435" cy="2468526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EE81224-0B5A-B7FB-4E50-F2AA8D73477E}"/>
                </a:ext>
              </a:extLst>
            </p:cNvPr>
            <p:cNvSpPr/>
            <p:nvPr/>
          </p:nvSpPr>
          <p:spPr>
            <a:xfrm>
              <a:off x="313511" y="1281969"/>
              <a:ext cx="8201435" cy="223179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D7A1FE6-675F-91C5-90D3-05B3C586F26B}"/>
                </a:ext>
              </a:extLst>
            </p:cNvPr>
            <p:cNvSpPr txBox="1"/>
            <p:nvPr/>
          </p:nvSpPr>
          <p:spPr>
            <a:xfrm>
              <a:off x="313511" y="1958015"/>
              <a:ext cx="7772508" cy="1792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pt-BR" sz="2000" b="1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APOIO A ORGÃO EXTERNOS REGULADORES (INEA, ICMBIO, entre outros)</a:t>
              </a:r>
              <a:br>
                <a:rPr lang="pt-BR" sz="1400" dirty="0"/>
              </a:br>
              <a:endParaRPr lang="pt-BR" sz="1400" dirty="0">
                <a:solidFill>
                  <a:srgbClr val="595959"/>
                </a:solidFill>
              </a:endParaRPr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CE4EC3EC-9128-7390-03C0-99A5CB2AF120}"/>
              </a:ext>
            </a:extLst>
          </p:cNvPr>
          <p:cNvSpPr/>
          <p:nvPr/>
        </p:nvSpPr>
        <p:spPr>
          <a:xfrm>
            <a:off x="2288932" y="1633143"/>
            <a:ext cx="4513207" cy="830997"/>
          </a:xfrm>
          <a:prstGeom prst="rect">
            <a:avLst/>
          </a:prstGeom>
          <a:solidFill>
            <a:srgbClr val="1DC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AE9749-5AB5-FA43-1C0D-272E86B97CDD}"/>
              </a:ext>
            </a:extLst>
          </p:cNvPr>
          <p:cNvSpPr txBox="1"/>
          <p:nvPr/>
        </p:nvSpPr>
        <p:spPr>
          <a:xfrm>
            <a:off x="3227146" y="1807928"/>
            <a:ext cx="2640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</a:t>
            </a:r>
            <a:endParaRPr lang="pt-BR" sz="2800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293277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Logotipo, Site&#10;&#10;Descrição gerada automaticamente">
            <a:extLst>
              <a:ext uri="{FF2B5EF4-FFF2-40B4-BE49-F238E27FC236}">
                <a16:creationId xmlns:a16="http://schemas.microsoft.com/office/drawing/2014/main" id="{4911ED3E-6E16-C607-A63D-B17DB893B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6" name="Imagem 5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42ACA722-A33A-0587-3DEF-73CB57088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4228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359</Words>
  <Application>Microsoft Office PowerPoint</Application>
  <PresentationFormat>Apresentação na tela (16:9)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Robson Campos dos Santos Junior</dc:creator>
  <cp:lastModifiedBy>Robson Campos dos Santos Junior</cp:lastModifiedBy>
  <cp:revision>2</cp:revision>
  <dcterms:modified xsi:type="dcterms:W3CDTF">2024-05-03T13:47:54Z</dcterms:modified>
</cp:coreProperties>
</file>